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37" r:id="rId1"/>
    <p:sldMasterId id="2147484062" r:id="rId2"/>
    <p:sldMasterId id="2147484074" r:id="rId3"/>
  </p:sldMasterIdLst>
  <p:notesMasterIdLst>
    <p:notesMasterId r:id="rId14"/>
  </p:notesMasterIdLst>
  <p:sldIdLst>
    <p:sldId id="317" r:id="rId4"/>
    <p:sldId id="315" r:id="rId5"/>
    <p:sldId id="323" r:id="rId6"/>
    <p:sldId id="324" r:id="rId7"/>
    <p:sldId id="342" r:id="rId8"/>
    <p:sldId id="478" r:id="rId9"/>
    <p:sldId id="477" r:id="rId10"/>
    <p:sldId id="344" r:id="rId11"/>
    <p:sldId id="339" r:id="rId12"/>
    <p:sldId id="476" r:id="rId13"/>
  </p:sldIdLst>
  <p:sldSz cx="12188825" cy="6858000"/>
  <p:notesSz cx="6797675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33CC33"/>
    <a:srgbClr val="00CC00"/>
    <a:srgbClr val="FF99FF"/>
    <a:srgbClr val="CC66FF"/>
    <a:srgbClr val="FABAC0"/>
    <a:srgbClr val="FCEFB8"/>
    <a:srgbClr val="DDD9C3"/>
    <a:srgbClr val="CFC095"/>
    <a:srgbClr val="D6CB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9943" autoAdjust="0"/>
    <p:restoredTop sz="94713" autoAdjust="0"/>
  </p:normalViewPr>
  <p:slideViewPr>
    <p:cSldViewPr>
      <p:cViewPr varScale="1">
        <p:scale>
          <a:sx n="103" d="100"/>
          <a:sy n="103" d="100"/>
        </p:scale>
        <p:origin x="114" y="21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488F7-1FAC-40D2-BB7E-BA3CE28D8950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D21D1-52E2-420B-B491-CFF6D7BB79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78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CFA57-9B14-4262-954A-93FC9A719F0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355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CFA57-9B14-4262-954A-93FC9A719F0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6064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88825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6675" y="2404534"/>
            <a:ext cx="7764913" cy="1646302"/>
          </a:xfrm>
        </p:spPr>
        <p:txBody>
          <a:bodyPr anchor="b">
            <a:noAutofit/>
          </a:bodyPr>
          <a:lstStyle>
            <a:lvl1pPr algn="r">
              <a:defRPr sz="5398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6675" y="4050834"/>
            <a:ext cx="7764913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8598A-D275-411F-A8E1-F031656E9603}" type="datetime1">
              <a:rPr lang="en-US" smtClean="0"/>
              <a:pPr/>
              <a:t>2/11/2022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05CE-6CE1-47E4-8821-65DF491ACA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338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609600"/>
            <a:ext cx="8594429" cy="3403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470400"/>
            <a:ext cx="859442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F5147-8BAB-4BC1-BF78-C88FF3796B61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2/11/2022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56782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92" y="609600"/>
            <a:ext cx="809202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5783" y="3632200"/>
            <a:ext cx="722264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470400"/>
            <a:ext cx="859442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F5147-8BAB-4BC1-BF78-C88FF3796B61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2/11/2022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729" y="790378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0695" y="288655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799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142936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1931988"/>
            <a:ext cx="8594429" cy="2595460"/>
          </a:xfrm>
        </p:spPr>
        <p:txBody>
          <a:bodyPr anchor="b">
            <a:normAutofit/>
          </a:bodyPr>
          <a:lstStyle>
            <a:lvl1pPr algn="l">
              <a:defRPr sz="4399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F5147-8BAB-4BC1-BF78-C88FF3796B61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2/11/2022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83005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92" y="609600"/>
            <a:ext cx="809202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156" y="4013200"/>
            <a:ext cx="8594430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F5147-8BAB-4BC1-BF78-C88FF3796B61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2/11/2022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729" y="790378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0695" y="288655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1190025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1" y="609600"/>
            <a:ext cx="858596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156" y="4013200"/>
            <a:ext cx="8594430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accent1"/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F5147-8BAB-4BC1-BF78-C88FF3796B61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2/11/2022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98332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26BBD-ECAA-4F0F-BD4B-6E3B5EF83820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2/11/2022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688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5599" y="609600"/>
            <a:ext cx="130440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159" y="609600"/>
            <a:ext cx="7058311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61997-870C-4129-8BD2-A59105D011C5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2/11/2022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936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8598A-D275-411F-A8E1-F031656E9603}" type="datetime1">
              <a:rPr lang="en-US" smtClean="0"/>
              <a:pPr/>
              <a:t>2/11/2022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05CE-6CE1-47E4-8821-65DF491ACA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6040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7EA3E-1CCE-4F75-A456-235C2A05D8D5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2/11/2022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4429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BD17-A92D-4030-94A0-C9AC2D36D237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2/11/2022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55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59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7EA3E-1CCE-4F75-A456-235C2A05D8D5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2/11/2022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8761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BA35-3DAD-4B6F-96D9-960F85D7C6AE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2/11/2022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0343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26CB1-AD00-4AC7-B0BB-7F7FF3410B04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2/11/2022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1775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22A03-DF72-4FB6-B8B0-E78F5C488C94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2/11/2022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6421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36699-48AB-48D8-9745-0AE66D0C7F5F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2/11/2022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2448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BA797-7832-4D45-AE2B-A81A8588E290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2/11/2022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5786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F55A-D01D-4767-9C49-9A91B163C6C0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2/11/2022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9877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26BBD-ECAA-4F0F-BD4B-6E3B5EF83820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2/11/2022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9639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61997-870C-4129-8BD2-A59105D011C5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2/11/2022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1242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162" y="2130427"/>
            <a:ext cx="10360501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63" indent="0" algn="ctr">
              <a:buNone/>
              <a:defRPr/>
            </a:lvl2pPr>
            <a:lvl3pPr marL="914126" indent="0" algn="ctr">
              <a:buNone/>
              <a:defRPr/>
            </a:lvl3pPr>
            <a:lvl4pPr marL="1371189" indent="0" algn="ctr">
              <a:buNone/>
              <a:defRPr/>
            </a:lvl4pPr>
            <a:lvl5pPr marL="1828251" indent="0" algn="ctr">
              <a:buNone/>
              <a:defRPr/>
            </a:lvl5pPr>
            <a:lvl6pPr marL="2285314" indent="0" algn="ctr">
              <a:buNone/>
              <a:defRPr/>
            </a:lvl6pPr>
            <a:lvl7pPr marL="2742377" indent="0" algn="ctr">
              <a:buNone/>
              <a:defRPr/>
            </a:lvl7pPr>
            <a:lvl8pPr marL="3199440" indent="0" algn="ctr">
              <a:buNone/>
              <a:defRPr/>
            </a:lvl8pPr>
            <a:lvl9pPr marL="3656503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9B440-766F-4B2C-BE2D-98F1C2DD4E4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755095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C632D-BEDD-47B5-8688-A050E8074BB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20006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2700868"/>
            <a:ext cx="8594429" cy="1826581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860400"/>
          </a:xfrm>
        </p:spPr>
        <p:txBody>
          <a:bodyPr anchor="t"/>
          <a:lstStyle>
            <a:lvl1pPr marL="0" indent="0" algn="l">
              <a:buNone/>
              <a:defRPr sz="19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BD17-A92D-4030-94A0-C9AC2D36D237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2/11/2022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9472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833" y="4406902"/>
            <a:ext cx="10360501" cy="1362075"/>
          </a:xfrm>
        </p:spPr>
        <p:txBody>
          <a:bodyPr anchor="t"/>
          <a:lstStyle>
            <a:lvl1pPr algn="l">
              <a:defRPr sz="3999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1999"/>
            </a:lvl1pPr>
            <a:lvl2pPr marL="457063" indent="0">
              <a:buNone/>
              <a:defRPr sz="1799"/>
            </a:lvl2pPr>
            <a:lvl3pPr marL="914126" indent="0">
              <a:buNone/>
              <a:defRPr sz="1600"/>
            </a:lvl3pPr>
            <a:lvl4pPr marL="1371189" indent="0">
              <a:buNone/>
              <a:defRPr sz="1400"/>
            </a:lvl4pPr>
            <a:lvl5pPr marL="1828251" indent="0">
              <a:buNone/>
              <a:defRPr sz="1400"/>
            </a:lvl5pPr>
            <a:lvl6pPr marL="2285314" indent="0">
              <a:buNone/>
              <a:defRPr sz="1400"/>
            </a:lvl6pPr>
            <a:lvl7pPr marL="2742377" indent="0">
              <a:buNone/>
              <a:defRPr sz="1400"/>
            </a:lvl7pPr>
            <a:lvl8pPr marL="3199440" indent="0">
              <a:buNone/>
              <a:defRPr sz="1400"/>
            </a:lvl8pPr>
            <a:lvl9pPr marL="3656503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EAA69-A57A-4E46-8CB9-D58BCE3FC4E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020798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441" y="1600202"/>
            <a:ext cx="5383398" cy="4525963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5986" y="1600202"/>
            <a:ext cx="5383398" cy="4525963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C5DC1-8FD8-4EC0-B80D-26B73019BE9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757310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442" y="1535113"/>
            <a:ext cx="5385514" cy="63976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442" y="2174875"/>
            <a:ext cx="5385514" cy="395128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1755" y="1535113"/>
            <a:ext cx="5387630" cy="63976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1755" y="2174875"/>
            <a:ext cx="5387630" cy="395128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1C93B-4727-4EFA-A9EF-7D1415B8AFE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027264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F5AE6-A185-4161-BDB3-A7A11C6B6C0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862396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8D142-EC4C-4B95-BD2F-1F07B4F295B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8636042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442" y="1435102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5C9FD-F4AF-4E3D-99AD-87E14F2841B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054252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985C-BFCD-4D7F-9A27-69A12D70225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531019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F89E9-5E24-4B8F-82EF-E7825DE8F95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104467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6898" y="274640"/>
            <a:ext cx="2742486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441" y="274640"/>
            <a:ext cx="802431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35615-6B1B-4A11-9BFC-CB918E66BF9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0932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158" y="2160589"/>
            <a:ext cx="418294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8645" y="2160590"/>
            <a:ext cx="418294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BA35-3DAD-4B6F-96D9-960F85D7C6AE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2/11/2022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252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570" y="2160983"/>
            <a:ext cx="4184533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570" y="2737246"/>
            <a:ext cx="418453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7058" y="2160983"/>
            <a:ext cx="4184528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7059" y="2737246"/>
            <a:ext cx="418452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26CB1-AD00-4AC7-B0BB-7F7FF3410B04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2/11/2022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529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609600"/>
            <a:ext cx="8594429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22A03-DF72-4FB6-B8B0-E78F5C488C94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2/11/2022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499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36699-48AB-48D8-9745-0AE66D0C7F5F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2/11/2022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550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1498604"/>
            <a:ext cx="3853524" cy="1278466"/>
          </a:xfrm>
        </p:spPr>
        <p:txBody>
          <a:bodyPr anchor="b">
            <a:normAutofit/>
          </a:bodyPr>
          <a:lstStyle>
            <a:lvl1pPr>
              <a:defRPr sz="199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9222" y="514925"/>
            <a:ext cx="4512366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158" y="2777069"/>
            <a:ext cx="3853524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6926" indent="0">
              <a:buNone/>
              <a:defRPr sz="1400"/>
            </a:lvl2pPr>
            <a:lvl3pPr marL="913852" indent="0">
              <a:buNone/>
              <a:defRPr sz="1200"/>
            </a:lvl3pPr>
            <a:lvl4pPr marL="1370778" indent="0">
              <a:buNone/>
              <a:defRPr sz="1000"/>
            </a:lvl4pPr>
            <a:lvl5pPr marL="1827703" indent="0">
              <a:buNone/>
              <a:defRPr sz="1000"/>
            </a:lvl5pPr>
            <a:lvl6pPr marL="2284628" indent="0">
              <a:buNone/>
              <a:defRPr sz="1000"/>
            </a:lvl6pPr>
            <a:lvl7pPr marL="2741554" indent="0">
              <a:buNone/>
              <a:defRPr sz="1000"/>
            </a:lvl7pPr>
            <a:lvl8pPr marL="3198480" indent="0">
              <a:buNone/>
              <a:defRPr sz="1000"/>
            </a:lvl8pPr>
            <a:lvl9pPr marL="3655406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BA797-7832-4D45-AE2B-A81A8588E290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2/11/2022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631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4800600"/>
            <a:ext cx="8594428" cy="566738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158" y="609600"/>
            <a:ext cx="8594429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158" y="5367338"/>
            <a:ext cx="8594428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F55A-D01D-4767-9C49-9A91B163C6C0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2/11/2022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481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88825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158" y="609600"/>
            <a:ext cx="859442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8" y="2160590"/>
            <a:ext cx="859442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3257" y="6041363"/>
            <a:ext cx="9117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F5147-8BAB-4BC1-BF78-C88FF3796B61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2/11/2022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158" y="6041363"/>
            <a:ext cx="6295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8426" y="6041363"/>
            <a:ext cx="68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6E69268-9C8B-4EBF-A9EE-DC5DC2D48DC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779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  <p:sldLayoutId id="2147483949" r:id="rId12"/>
    <p:sldLayoutId id="2147483950" r:id="rId13"/>
    <p:sldLayoutId id="2147483951" r:id="rId14"/>
    <p:sldLayoutId id="2147483952" r:id="rId15"/>
    <p:sldLayoutId id="2147483953" r:id="rId16"/>
  </p:sldLayoutIdLst>
  <p:hf hdr="0" ftr="0" dt="0"/>
  <p:txStyles>
    <p:titleStyle>
      <a:lvl1pPr algn="l" defTabSz="457063" rtl="0" eaLnBrk="1" latinLnBrk="0" hangingPunct="1">
        <a:spcBef>
          <a:spcPct val="0"/>
        </a:spcBef>
        <a:buNone/>
        <a:defRPr sz="3599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797" indent="-342797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727" indent="-285664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657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99720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6783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3846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090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7971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5034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F5147-8BAB-4BC1-BF78-C88FF3796B61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2/11/2022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69268-9C8B-4EBF-A9EE-DC5DC2D48DC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641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  <p:sldLayoutId id="2147484064" r:id="rId2"/>
    <p:sldLayoutId id="2147484065" r:id="rId3"/>
    <p:sldLayoutId id="2147484066" r:id="rId4"/>
    <p:sldLayoutId id="2147484067" r:id="rId5"/>
    <p:sldLayoutId id="2147484068" r:id="rId6"/>
    <p:sldLayoutId id="2147484069" r:id="rId7"/>
    <p:sldLayoutId id="2147484070" r:id="rId8"/>
    <p:sldLayoutId id="2147484071" r:id="rId9"/>
    <p:sldLayoutId id="2147484072" r:id="rId10"/>
    <p:sldLayoutId id="2147484073" r:id="rId11"/>
  </p:sldLayoutIdLst>
  <p:hf hdr="0" ft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41" y="274638"/>
            <a:ext cx="1096994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41" y="1600202"/>
            <a:ext cx="1096994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41" y="6245225"/>
            <a:ext cx="2844059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15" y="6245225"/>
            <a:ext cx="3859795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5325" y="6245225"/>
            <a:ext cx="2844059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EEA2D4A-58F1-4321-BA77-43F87483B65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929324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  <p:sldLayoutId id="21474840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pitchFamily="34" charset="0"/>
        </a:defRPr>
      </a:lvl5pPr>
      <a:lvl6pPr marL="457063"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pitchFamily="34" charset="0"/>
        </a:defRPr>
      </a:lvl6pPr>
      <a:lvl7pPr marL="914126"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pitchFamily="34" charset="0"/>
        </a:defRPr>
      </a:lvl7pPr>
      <a:lvl8pPr marL="1371189"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pitchFamily="34" charset="0"/>
        </a:defRPr>
      </a:lvl8pPr>
      <a:lvl9pPr marL="1828251"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pitchFamily="34" charset="0"/>
        </a:defRPr>
      </a:lvl9pPr>
    </p:titleStyle>
    <p:bodyStyle>
      <a:lvl1pPr marL="342797" indent="-342797" algn="l" rtl="0" eaLnBrk="0" fontAlgn="base" hangingPunct="0">
        <a:spcBef>
          <a:spcPct val="20000"/>
        </a:spcBef>
        <a:spcAft>
          <a:spcPct val="0"/>
        </a:spcAft>
        <a:buChar char="•"/>
        <a:defRPr sz="3199">
          <a:solidFill>
            <a:schemeClr val="tx1"/>
          </a:solidFill>
          <a:latin typeface="+mn-lt"/>
          <a:ea typeface="+mn-ea"/>
          <a:cs typeface="+mn-cs"/>
        </a:defRPr>
      </a:lvl1pPr>
      <a:lvl2pPr marL="742727" indent="-285664" algn="l" rtl="0" eaLnBrk="0" fontAlgn="base" hangingPunct="0">
        <a:spcBef>
          <a:spcPct val="20000"/>
        </a:spcBef>
        <a:spcAft>
          <a:spcPct val="0"/>
        </a:spcAft>
        <a:buChar char="–"/>
        <a:defRPr sz="2799">
          <a:solidFill>
            <a:schemeClr val="tx1"/>
          </a:solidFill>
          <a:latin typeface="+mn-lt"/>
        </a:defRPr>
      </a:lvl2pPr>
      <a:lvl3pPr marL="1142657" indent="-228531" algn="l" rtl="0" eaLnBrk="0" fontAlgn="base" hangingPunct="0">
        <a:spcBef>
          <a:spcPct val="20000"/>
        </a:spcBef>
        <a:spcAft>
          <a:spcPct val="0"/>
        </a:spcAft>
        <a:buChar char="•"/>
        <a:defRPr sz="2399">
          <a:solidFill>
            <a:schemeClr val="tx1"/>
          </a:solidFill>
          <a:latin typeface="+mn-lt"/>
        </a:defRPr>
      </a:lvl3pPr>
      <a:lvl4pPr marL="1599720" indent="-230119" algn="l" rtl="0" eaLnBrk="0" fontAlgn="base" hangingPunct="0">
        <a:spcBef>
          <a:spcPct val="20000"/>
        </a:spcBef>
        <a:spcAft>
          <a:spcPct val="0"/>
        </a:spcAft>
        <a:buChar char="–"/>
        <a:defRPr sz="1999">
          <a:solidFill>
            <a:schemeClr val="tx1"/>
          </a:solidFill>
          <a:latin typeface="+mn-lt"/>
        </a:defRPr>
      </a:lvl4pPr>
      <a:lvl5pPr marL="2056783" indent="-228531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</a:defRPr>
      </a:lvl5pPr>
      <a:lvl6pPr marL="2513846" indent="-228531" algn="l" rtl="0" fontAlgn="base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</a:defRPr>
      </a:lvl6pPr>
      <a:lvl7pPr marL="2970908" indent="-228531" algn="l" rtl="0" fontAlgn="base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</a:defRPr>
      </a:lvl7pPr>
      <a:lvl8pPr marL="3427971" indent="-228531" algn="l" rtl="0" fontAlgn="base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</a:defRPr>
      </a:lvl8pPr>
      <a:lvl9pPr marL="3885034" indent="-228531" algn="l" rtl="0" fontAlgn="base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9">
            <a:extLst>
              <a:ext uri="{FF2B5EF4-FFF2-40B4-BE49-F238E27FC236}">
                <a16:creationId xmlns:a16="http://schemas.microsoft.com/office/drawing/2014/main" id="{C52ED567-06B3-4107-9773-BBB6BD786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5649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677157" y="1253066"/>
            <a:ext cx="6153663" cy="5128261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indent="0" defTabSz="457200"/>
            <a:endParaRPr lang="en-US" dirty="0"/>
          </a:p>
          <a:p>
            <a:pPr marL="342797" lvl="1" indent="-342797" defTabSz="457200"/>
            <a:r>
              <a:rPr lang="en-US" sz="2600" b="1" dirty="0"/>
              <a:t>Спикер – Добриян Елена Ивановна:</a:t>
            </a:r>
          </a:p>
          <a:p>
            <a:pPr marL="342797" lvl="1" indent="-342797" defTabSz="457200"/>
            <a:endParaRPr lang="en-US" sz="2400" b="1" dirty="0"/>
          </a:p>
          <a:p>
            <a:pPr lvl="1" defTabSz="457200"/>
            <a:r>
              <a:rPr lang="en-US" sz="2400" dirty="0"/>
              <a:t>Вице-президент АО «Центр развития и защиты конкурентной политики» </a:t>
            </a:r>
          </a:p>
          <a:p>
            <a:pPr lvl="1" defTabSz="457200"/>
            <a:r>
              <a:rPr lang="en-US" sz="2400" dirty="0"/>
              <a:t>Член Совета ОО «Альянс антимонопольных экспертов»</a:t>
            </a:r>
          </a:p>
          <a:p>
            <a:pPr lvl="1" defTabSz="457200"/>
            <a:endParaRPr lang="en-US" sz="2000" dirty="0"/>
          </a:p>
          <a:p>
            <a:pPr marL="457063" lvl="1" indent="0" algn="ctr" defTabSz="457200">
              <a:buNone/>
            </a:pPr>
            <a:endParaRPr lang="ru-RU" dirty="0"/>
          </a:p>
          <a:p>
            <a:pPr marL="457063" lvl="1" indent="0" algn="ctr" defTabSz="457200">
              <a:buNone/>
            </a:pPr>
            <a:endParaRPr lang="ru-RU" dirty="0"/>
          </a:p>
          <a:p>
            <a:pPr marL="457063" lvl="1" indent="0" algn="ctr" defTabSz="457200">
              <a:buNone/>
            </a:pPr>
            <a:endParaRPr lang="ru-RU" dirty="0"/>
          </a:p>
          <a:p>
            <a:pPr marL="457063" lvl="1" indent="0" algn="ctr" defTabSz="457200">
              <a:buNone/>
            </a:pPr>
            <a:endParaRPr lang="ru-RU" dirty="0"/>
          </a:p>
          <a:p>
            <a:pPr marL="457063" lvl="1" indent="0" algn="ctr" defTabSz="457200">
              <a:buNone/>
            </a:pPr>
            <a:endParaRPr lang="ru-RU" dirty="0"/>
          </a:p>
          <a:p>
            <a:pPr marL="457063" lvl="1" indent="0" algn="ctr" defTabSz="457200">
              <a:buNone/>
            </a:pPr>
            <a:r>
              <a:rPr lang="en-US" sz="2400" dirty="0"/>
              <a:t>Астана 2022 год</a:t>
            </a:r>
          </a:p>
          <a:p>
            <a:pPr marL="457063" lvl="1" indent="0" defTabSz="457200"/>
            <a:endParaRPr lang="en-US" dirty="0"/>
          </a:p>
        </p:txBody>
      </p:sp>
      <p:sp>
        <p:nvSpPr>
          <p:cNvPr id="27" name="Rectangle 11">
            <a:extLst>
              <a:ext uri="{FF2B5EF4-FFF2-40B4-BE49-F238E27FC236}">
                <a16:creationId xmlns:a16="http://schemas.microsoft.com/office/drawing/2014/main" id="{AF551D8B-3775-4477-88B7-7B7C350D3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2693" y="0"/>
            <a:ext cx="465613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A901C3D-CFAE-460D-BD0E-7D22164D7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587454" y="0"/>
            <a:ext cx="1059645" cy="6858000"/>
          </a:xfrm>
          <a:prstGeom prst="line">
            <a:avLst/>
          </a:prstGeom>
          <a:ln w="9525">
            <a:solidFill>
              <a:srgbClr val="BFBFBF">
                <a:alpha val="7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37C0EA9-1437-4437-9D20-2BBDA1AA9F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719589" y="3721395"/>
            <a:ext cx="4344428" cy="3136604"/>
          </a:xfrm>
          <a:prstGeom prst="line">
            <a:avLst/>
          </a:prstGeom>
          <a:ln w="9525">
            <a:solidFill>
              <a:srgbClr val="BFBFBF">
                <a:alpha val="69804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23">
            <a:extLst>
              <a:ext uri="{FF2B5EF4-FFF2-40B4-BE49-F238E27FC236}">
                <a16:creationId xmlns:a16="http://schemas.microsoft.com/office/drawing/2014/main" id="{BB934D2B-85E2-4375-94EE-B66C16BF7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79084" y="-8467"/>
            <a:ext cx="3006566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5">
            <a:extLst>
              <a:ext uri="{FF2B5EF4-FFF2-40B4-BE49-F238E27FC236}">
                <a16:creationId xmlns:a16="http://schemas.microsoft.com/office/drawing/2014/main" id="{9B445E02-D785-4565-B842-9567BBC09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0941" y="-8467"/>
            <a:ext cx="2587884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2C153736-D102-4F57-9DE7-615AFC02B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0006" y="3048000"/>
            <a:ext cx="3258819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7">
            <a:extLst>
              <a:ext uri="{FF2B5EF4-FFF2-40B4-BE49-F238E27FC236}">
                <a16:creationId xmlns:a16="http://schemas.microsoft.com/office/drawing/2014/main" id="{BA407A52-66F4-4CDE-A726-FF79F3EC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2069" y="-8467"/>
            <a:ext cx="2853582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8">
            <a:extLst>
              <a:ext uri="{FF2B5EF4-FFF2-40B4-BE49-F238E27FC236}">
                <a16:creationId xmlns:a16="http://schemas.microsoft.com/office/drawing/2014/main" id="{D28FFB34-4FC3-46F5-B900-D3B774FD0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5891" y="-8467"/>
            <a:ext cx="1289758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9">
            <a:extLst>
              <a:ext uri="{FF2B5EF4-FFF2-40B4-BE49-F238E27FC236}">
                <a16:creationId xmlns:a16="http://schemas.microsoft.com/office/drawing/2014/main" id="{205F7B13-ACB5-46BE-8070-0431266B1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6150" y="-8467"/>
            <a:ext cx="124949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D52A0D23-45DD-4DF4-ADE6-A81F409BB9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68965" y="3589867"/>
            <a:ext cx="1816685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Прямоугольник 4"/>
          <p:cNvSpPr/>
          <p:nvPr/>
        </p:nvSpPr>
        <p:spPr>
          <a:xfrm>
            <a:off x="7716415" y="1253067"/>
            <a:ext cx="4138637" cy="4351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3100" b="1" i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Новшества </a:t>
            </a:r>
          </a:p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3100" b="1" i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антимонопольного законодательства</a:t>
            </a:r>
          </a:p>
        </p:txBody>
      </p:sp>
    </p:spTree>
    <p:extLst>
      <p:ext uri="{BB962C8B-B14F-4D97-AF65-F5344CB8AC3E}">
        <p14:creationId xmlns:p14="http://schemas.microsoft.com/office/powerpoint/2010/main" val="4034705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DB1C2AE-A49C-4B12-9EB3-BE34F1C5F618}"/>
              </a:ext>
            </a:extLst>
          </p:cNvPr>
          <p:cNvSpPr txBox="1"/>
          <p:nvPr/>
        </p:nvSpPr>
        <p:spPr bwMode="auto">
          <a:xfrm>
            <a:off x="2389094" y="5157192"/>
            <a:ext cx="7289279" cy="56659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04" tIns="45702" rIns="91404" bIns="45702" numCol="1" rtlCol="0" anchor="b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algn="ctr" defTabSz="914126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ru-RU" sz="3600" b="1" dirty="0">
                <a:latin typeface="Arial"/>
              </a:rPr>
              <a:t>ВОПРОСЫ?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BD37356-1FE5-4050-AF70-BAEE49A328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87"/>
          <a:stretch/>
        </p:blipFill>
        <p:spPr>
          <a:xfrm>
            <a:off x="2389094" y="613509"/>
            <a:ext cx="7313295" cy="41137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521343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149" y="365125"/>
            <a:ext cx="5118780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3400" b="1" dirty="0"/>
              <a:t>Статья 90-7. Права сотрудников антимонопольного органа</a:t>
            </a:r>
            <a:endParaRPr lang="en-US" sz="34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149" y="2316480"/>
            <a:ext cx="4570809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228532" y="2470558"/>
            <a:ext cx="5845089" cy="4022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 defTabSz="914400">
              <a:lnSpc>
                <a:spcPct val="90000"/>
              </a:lnSpc>
              <a:spcAft>
                <a:spcPts val="600"/>
              </a:spcAft>
            </a:pPr>
            <a:r>
              <a:rPr lang="en-US" sz="1500" dirty="0"/>
              <a:t>     Внесены дополнения в пп. 2) в соответствии с которыми сотрудники антимонопольного органа при исполнении служебных обязанностей имеют право:</a:t>
            </a:r>
            <a:endParaRPr lang="ru-RU" sz="1500" dirty="0"/>
          </a:p>
          <a:p>
            <a:pPr algn="just" defTabSz="914400">
              <a:lnSpc>
                <a:spcPct val="90000"/>
              </a:lnSpc>
              <a:spcAft>
                <a:spcPts val="600"/>
              </a:spcAft>
            </a:pPr>
            <a:r>
              <a:rPr lang="ru-RU" sz="1500" dirty="0"/>
              <a:t>     - З</a:t>
            </a:r>
            <a:r>
              <a:rPr lang="en-US" sz="1500" dirty="0"/>
              <a:t>апрашивать и получать письменную информацию в сроки, установленные антимонопольным органом, которые </a:t>
            </a:r>
            <a:r>
              <a:rPr lang="en-US" sz="1500" u="sng" dirty="0"/>
              <a:t>не могут быть менее пяти рабочих дней</a:t>
            </a:r>
            <a:r>
              <a:rPr lang="en-US" sz="1500" dirty="0"/>
              <a:t>, от государственных, местных исполнительных органов, субъектов рынка, </a:t>
            </a:r>
            <a:r>
              <a:rPr lang="en-US" sz="1500" dirty="0" err="1"/>
              <a:t>должностных</a:t>
            </a:r>
            <a:r>
              <a:rPr lang="en-US" sz="1500" dirty="0"/>
              <a:t> и </a:t>
            </a:r>
            <a:r>
              <a:rPr lang="en-US" sz="1500" dirty="0" err="1"/>
              <a:t>иных</a:t>
            </a:r>
            <a:r>
              <a:rPr lang="en-US" sz="1500" dirty="0"/>
              <a:t> </a:t>
            </a:r>
            <a:r>
              <a:rPr lang="en-US" sz="1500" dirty="0" err="1"/>
              <a:t>физических</a:t>
            </a:r>
            <a:r>
              <a:rPr lang="en-US" sz="1500" dirty="0"/>
              <a:t> и </a:t>
            </a:r>
            <a:r>
              <a:rPr lang="en-US" sz="1500" dirty="0" err="1"/>
              <a:t>юридических</a:t>
            </a:r>
            <a:r>
              <a:rPr lang="en-US" sz="1500" dirty="0"/>
              <a:t> </a:t>
            </a:r>
            <a:r>
              <a:rPr lang="en-US" sz="1500" dirty="0" err="1"/>
              <a:t>лиц</a:t>
            </a:r>
            <a:r>
              <a:rPr lang="en-US" sz="1500" dirty="0"/>
              <a:t>, а </a:t>
            </a:r>
            <a:r>
              <a:rPr lang="en-US" sz="1500" dirty="0" err="1"/>
              <a:t>также</a:t>
            </a:r>
            <a:r>
              <a:rPr lang="en-US" sz="1500" dirty="0"/>
              <a:t> </a:t>
            </a:r>
            <a:r>
              <a:rPr lang="en-US" sz="1500" dirty="0" err="1"/>
              <a:t>письменные</a:t>
            </a:r>
            <a:r>
              <a:rPr lang="en-US" sz="1500" dirty="0"/>
              <a:t> и (</a:t>
            </a:r>
            <a:r>
              <a:rPr lang="en-US" sz="1500" dirty="0" err="1"/>
              <a:t>или</a:t>
            </a:r>
            <a:r>
              <a:rPr lang="en-US" sz="1500" dirty="0"/>
              <a:t>) </a:t>
            </a:r>
            <a:r>
              <a:rPr lang="en-US" sz="1500" dirty="0" err="1"/>
              <a:t>устные</a:t>
            </a:r>
            <a:r>
              <a:rPr lang="en-US" sz="1500" dirty="0"/>
              <a:t> </a:t>
            </a:r>
            <a:r>
              <a:rPr lang="en-US" sz="1500" dirty="0" err="1"/>
              <a:t>объяснения</a:t>
            </a:r>
            <a:r>
              <a:rPr lang="en-US" sz="1500" dirty="0"/>
              <a:t> </a:t>
            </a:r>
            <a:r>
              <a:rPr lang="en-US" sz="1500" dirty="0" err="1"/>
              <a:t>по</a:t>
            </a:r>
            <a:r>
              <a:rPr lang="en-US" sz="1500" dirty="0"/>
              <a:t> </a:t>
            </a:r>
            <a:r>
              <a:rPr lang="en-US" sz="1500" dirty="0" err="1"/>
              <a:t>фактам</a:t>
            </a:r>
            <a:r>
              <a:rPr lang="en-US" sz="1500" dirty="0"/>
              <a:t> </a:t>
            </a:r>
            <a:r>
              <a:rPr lang="en-US" sz="1500" dirty="0" err="1"/>
              <a:t>допущенных</a:t>
            </a:r>
            <a:r>
              <a:rPr lang="en-US" sz="1500" dirty="0"/>
              <a:t> </a:t>
            </a:r>
            <a:r>
              <a:rPr lang="en-US" sz="1500" dirty="0" err="1"/>
              <a:t>нарушений</a:t>
            </a:r>
            <a:r>
              <a:rPr lang="en-US" sz="1500" dirty="0"/>
              <a:t> законодательства </a:t>
            </a:r>
            <a:r>
              <a:rPr lang="en-US" sz="1500" dirty="0" err="1"/>
              <a:t>Республики</a:t>
            </a:r>
            <a:r>
              <a:rPr lang="en-US" sz="1500" dirty="0"/>
              <a:t> </a:t>
            </a:r>
            <a:r>
              <a:rPr lang="en-US" sz="1500" dirty="0" err="1"/>
              <a:t>Казахстан</a:t>
            </a:r>
            <a:r>
              <a:rPr lang="en-US" sz="1500" dirty="0"/>
              <a:t> в </a:t>
            </a:r>
            <a:r>
              <a:rPr lang="en-US" sz="1500" dirty="0" err="1"/>
              <a:t>области</a:t>
            </a:r>
            <a:r>
              <a:rPr lang="en-US" sz="1500" dirty="0"/>
              <a:t> защиты </a:t>
            </a:r>
            <a:r>
              <a:rPr lang="en-US" sz="1500" dirty="0" err="1"/>
              <a:t>конкуренции</a:t>
            </a:r>
            <a:r>
              <a:rPr lang="en-US" sz="1500" dirty="0"/>
              <a:t>.</a:t>
            </a:r>
            <a:endParaRPr lang="ru-RU" sz="1500" dirty="0"/>
          </a:p>
          <a:p>
            <a:pPr indent="-228600" algn="just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i="1" dirty="0"/>
              <a:t>В </a:t>
            </a:r>
            <a:r>
              <a:rPr lang="en-US" sz="1500" i="1" dirty="0" err="1"/>
              <a:t>случае</a:t>
            </a:r>
            <a:r>
              <a:rPr lang="en-US" sz="1500" i="1" dirty="0"/>
              <a:t> </a:t>
            </a:r>
            <a:r>
              <a:rPr lang="en-US" sz="1500" i="1" dirty="0" err="1"/>
              <a:t>необходимости</a:t>
            </a:r>
            <a:r>
              <a:rPr lang="en-US" sz="1500" i="1" dirty="0"/>
              <a:t> </a:t>
            </a:r>
            <a:r>
              <a:rPr lang="en-US" sz="1500" i="1" dirty="0" err="1"/>
              <a:t>дополнительных</a:t>
            </a:r>
            <a:r>
              <a:rPr lang="en-US" sz="1500" i="1" dirty="0"/>
              <a:t> </a:t>
            </a:r>
            <a:r>
              <a:rPr lang="en-US" sz="1500" i="1" dirty="0" err="1"/>
              <a:t>временных</a:t>
            </a:r>
            <a:r>
              <a:rPr lang="en-US" sz="1500" i="1" dirty="0"/>
              <a:t> </a:t>
            </a:r>
            <a:r>
              <a:rPr lang="en-US" sz="1500" i="1" dirty="0" err="1"/>
              <a:t>затрат</a:t>
            </a:r>
            <a:r>
              <a:rPr lang="en-US" sz="1500" i="1" dirty="0"/>
              <a:t> </a:t>
            </a:r>
            <a:r>
              <a:rPr lang="en-US" sz="1500" i="1" dirty="0" err="1"/>
              <a:t>лица</a:t>
            </a:r>
            <a:r>
              <a:rPr lang="en-US" sz="1500" i="1" dirty="0"/>
              <a:t>, </a:t>
            </a:r>
            <a:r>
              <a:rPr lang="en-US" sz="1500" i="1" dirty="0" err="1"/>
              <a:t>указанные</a:t>
            </a:r>
            <a:r>
              <a:rPr lang="en-US" sz="1500" i="1" dirty="0"/>
              <a:t> в </a:t>
            </a:r>
            <a:r>
              <a:rPr lang="en-US" sz="1500" i="1" dirty="0" err="1"/>
              <a:t>части</a:t>
            </a:r>
            <a:r>
              <a:rPr lang="en-US" sz="1500" i="1" dirty="0"/>
              <a:t> </a:t>
            </a:r>
            <a:r>
              <a:rPr lang="en-US" sz="1500" i="1" dirty="0" err="1"/>
              <a:t>первой</a:t>
            </a:r>
            <a:r>
              <a:rPr lang="en-US" sz="1500" i="1" dirty="0"/>
              <a:t> </a:t>
            </a:r>
            <a:r>
              <a:rPr lang="en-US" sz="1500" i="1" dirty="0" err="1"/>
              <a:t>настоящего</a:t>
            </a:r>
            <a:r>
              <a:rPr lang="en-US" sz="1500" i="1" dirty="0"/>
              <a:t> </a:t>
            </a:r>
            <a:r>
              <a:rPr lang="en-US" sz="1500" i="1" dirty="0" err="1"/>
              <a:t>подпункта</a:t>
            </a:r>
            <a:r>
              <a:rPr lang="en-US" sz="1500" i="1" dirty="0"/>
              <a:t>, </a:t>
            </a:r>
            <a:r>
              <a:rPr lang="en-US" sz="1500" i="1" dirty="0" err="1">
                <a:solidFill>
                  <a:srgbClr val="FF6600"/>
                </a:solidFill>
              </a:rPr>
              <a:t>вправе</a:t>
            </a:r>
            <a:r>
              <a:rPr lang="en-US" sz="1500" i="1" dirty="0">
                <a:solidFill>
                  <a:srgbClr val="FF6600"/>
                </a:solidFill>
              </a:rPr>
              <a:t> </a:t>
            </a:r>
            <a:r>
              <a:rPr lang="en-US" sz="1500" i="1" dirty="0" err="1">
                <a:solidFill>
                  <a:srgbClr val="FF6600"/>
                </a:solidFill>
              </a:rPr>
              <a:t>обратиться</a:t>
            </a:r>
            <a:r>
              <a:rPr lang="en-US" sz="1500" i="1" dirty="0">
                <a:solidFill>
                  <a:srgbClr val="FF6600"/>
                </a:solidFill>
              </a:rPr>
              <a:t> в </a:t>
            </a:r>
            <a:r>
              <a:rPr lang="en-US" sz="1500" i="1" dirty="0" err="1">
                <a:solidFill>
                  <a:srgbClr val="FF6600"/>
                </a:solidFill>
              </a:rPr>
              <a:t>антимонопольный</a:t>
            </a:r>
            <a:r>
              <a:rPr lang="en-US" sz="1500" i="1" dirty="0">
                <a:solidFill>
                  <a:srgbClr val="FF6600"/>
                </a:solidFill>
              </a:rPr>
              <a:t> </a:t>
            </a:r>
            <a:r>
              <a:rPr lang="en-US" sz="1500" i="1" dirty="0" err="1">
                <a:solidFill>
                  <a:srgbClr val="FF6600"/>
                </a:solidFill>
              </a:rPr>
              <a:t>орган</a:t>
            </a:r>
            <a:r>
              <a:rPr lang="en-US" sz="1500" i="1" dirty="0">
                <a:solidFill>
                  <a:srgbClr val="FF6600"/>
                </a:solidFill>
              </a:rPr>
              <a:t> с </a:t>
            </a:r>
            <a:r>
              <a:rPr lang="en-US" sz="1500" i="1" dirty="0" err="1">
                <a:solidFill>
                  <a:srgbClr val="FF6600"/>
                </a:solidFill>
              </a:rPr>
              <a:t>мотивированным</a:t>
            </a:r>
            <a:r>
              <a:rPr lang="en-US" sz="1500" i="1" dirty="0">
                <a:solidFill>
                  <a:srgbClr val="FF6600"/>
                </a:solidFill>
              </a:rPr>
              <a:t> </a:t>
            </a:r>
            <a:r>
              <a:rPr lang="en-US" sz="1500" i="1" dirty="0" err="1">
                <a:solidFill>
                  <a:srgbClr val="FF6600"/>
                </a:solidFill>
              </a:rPr>
              <a:t>заявлением</a:t>
            </a:r>
            <a:r>
              <a:rPr lang="en-US" sz="1500" i="1" dirty="0">
                <a:solidFill>
                  <a:srgbClr val="FF6600"/>
                </a:solidFill>
              </a:rPr>
              <a:t> о </a:t>
            </a:r>
            <a:r>
              <a:rPr lang="en-US" sz="1500" i="1" dirty="0" err="1">
                <a:solidFill>
                  <a:srgbClr val="FF6600"/>
                </a:solidFill>
              </a:rPr>
              <a:t>продлении</a:t>
            </a:r>
            <a:r>
              <a:rPr lang="en-US" sz="1500" i="1" dirty="0">
                <a:solidFill>
                  <a:srgbClr val="FF6600"/>
                </a:solidFill>
              </a:rPr>
              <a:t> </a:t>
            </a:r>
            <a:r>
              <a:rPr lang="en-US" sz="1500" i="1" dirty="0" err="1">
                <a:solidFill>
                  <a:srgbClr val="FF6600"/>
                </a:solidFill>
              </a:rPr>
              <a:t>срока</a:t>
            </a:r>
            <a:r>
              <a:rPr lang="en-US" sz="1500" i="1" dirty="0"/>
              <a:t> </a:t>
            </a:r>
            <a:r>
              <a:rPr lang="en-US" sz="1500" i="1" dirty="0" err="1"/>
              <a:t>предоставления</a:t>
            </a:r>
            <a:r>
              <a:rPr lang="en-US" sz="1500" i="1" dirty="0"/>
              <a:t> </a:t>
            </a:r>
            <a:r>
              <a:rPr lang="en-US" sz="1500" i="1" dirty="0" err="1"/>
              <a:t>информации</a:t>
            </a:r>
            <a:r>
              <a:rPr lang="en-US" sz="1500" i="1" dirty="0"/>
              <a:t> </a:t>
            </a:r>
            <a:r>
              <a:rPr lang="en-US" sz="1500" i="1" dirty="0" err="1"/>
              <a:t>по</a:t>
            </a:r>
            <a:r>
              <a:rPr lang="en-US" sz="1500" i="1" dirty="0"/>
              <a:t> </a:t>
            </a:r>
            <a:r>
              <a:rPr lang="en-US" sz="1500" i="1" dirty="0" err="1"/>
              <a:t>запросу</a:t>
            </a:r>
            <a:r>
              <a:rPr lang="en-US" sz="1500" i="1" dirty="0"/>
              <a:t>.</a:t>
            </a:r>
          </a:p>
          <a:p>
            <a:pPr indent="-228600" algn="just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i="1" dirty="0" err="1"/>
              <a:t>Решение</a:t>
            </a:r>
            <a:r>
              <a:rPr lang="en-US" sz="1500" i="1" dirty="0"/>
              <a:t> о </a:t>
            </a:r>
            <a:r>
              <a:rPr lang="en-US" sz="1500" i="1" dirty="0" err="1"/>
              <a:t>продлении</a:t>
            </a:r>
            <a:r>
              <a:rPr lang="en-US" sz="1500" i="1" dirty="0"/>
              <a:t> </a:t>
            </a:r>
            <a:r>
              <a:rPr lang="en-US" sz="1500" i="1" dirty="0" err="1"/>
              <a:t>срока</a:t>
            </a:r>
            <a:r>
              <a:rPr lang="en-US" sz="1500" i="1" dirty="0"/>
              <a:t> </a:t>
            </a:r>
            <a:r>
              <a:rPr lang="en-US" sz="1500" i="1" dirty="0" err="1"/>
              <a:t>предоставления</a:t>
            </a:r>
            <a:r>
              <a:rPr lang="en-US" sz="1500" i="1" dirty="0"/>
              <a:t> </a:t>
            </a:r>
            <a:r>
              <a:rPr lang="en-US" sz="1500" i="1" dirty="0" err="1"/>
              <a:t>информации</a:t>
            </a:r>
            <a:r>
              <a:rPr lang="en-US" sz="1500" i="1" dirty="0"/>
              <a:t> </a:t>
            </a:r>
            <a:r>
              <a:rPr lang="en-US" sz="1500" i="1" dirty="0" err="1"/>
              <a:t>по</a:t>
            </a:r>
            <a:r>
              <a:rPr lang="en-US" sz="1500" i="1" dirty="0"/>
              <a:t> </a:t>
            </a:r>
            <a:r>
              <a:rPr lang="en-US" sz="1500" i="1" dirty="0" err="1"/>
              <a:t>запросу</a:t>
            </a:r>
            <a:r>
              <a:rPr lang="en-US" sz="1500" i="1" dirty="0"/>
              <a:t> </a:t>
            </a:r>
            <a:r>
              <a:rPr lang="en-US" sz="1500" i="1" dirty="0" err="1"/>
              <a:t>или</a:t>
            </a:r>
            <a:r>
              <a:rPr lang="en-US" sz="1500" i="1" dirty="0"/>
              <a:t> </a:t>
            </a:r>
            <a:r>
              <a:rPr lang="en-US" sz="1500" i="1" dirty="0" err="1"/>
              <a:t>об</a:t>
            </a:r>
            <a:r>
              <a:rPr lang="en-US" sz="1500" i="1" dirty="0"/>
              <a:t> </a:t>
            </a:r>
            <a:r>
              <a:rPr lang="en-US" sz="1500" i="1" dirty="0" err="1"/>
              <a:t>отказе</a:t>
            </a:r>
            <a:r>
              <a:rPr lang="en-US" sz="1500" i="1" dirty="0"/>
              <a:t> в </a:t>
            </a:r>
            <a:r>
              <a:rPr lang="en-US" sz="1500" i="1" dirty="0" err="1"/>
              <a:t>продлении</a:t>
            </a:r>
            <a:r>
              <a:rPr lang="en-US" sz="1500" i="1" dirty="0"/>
              <a:t> </a:t>
            </a:r>
            <a:r>
              <a:rPr lang="en-US" sz="1500" i="1" u="sng" dirty="0" err="1">
                <a:solidFill>
                  <a:srgbClr val="FF6600"/>
                </a:solidFill>
              </a:rPr>
              <a:t>принимается</a:t>
            </a:r>
            <a:r>
              <a:rPr lang="en-US" sz="1500" i="1" u="sng" dirty="0">
                <a:solidFill>
                  <a:srgbClr val="FF6600"/>
                </a:solidFill>
              </a:rPr>
              <a:t> в </a:t>
            </a:r>
            <a:r>
              <a:rPr lang="en-US" sz="1500" i="1" u="sng" dirty="0" err="1">
                <a:solidFill>
                  <a:srgbClr val="FF6600"/>
                </a:solidFill>
              </a:rPr>
              <a:t>течение</a:t>
            </a:r>
            <a:r>
              <a:rPr lang="en-US" sz="1500" i="1" u="sng" dirty="0">
                <a:solidFill>
                  <a:srgbClr val="FF6600"/>
                </a:solidFill>
              </a:rPr>
              <a:t> </a:t>
            </a:r>
            <a:r>
              <a:rPr lang="en-US" sz="1500" i="1" u="sng" dirty="0" err="1">
                <a:solidFill>
                  <a:srgbClr val="FF6600"/>
                </a:solidFill>
              </a:rPr>
              <a:t>двух</a:t>
            </a:r>
            <a:r>
              <a:rPr lang="en-US" sz="1500" i="1" u="sng" dirty="0">
                <a:solidFill>
                  <a:srgbClr val="FF6600"/>
                </a:solidFill>
              </a:rPr>
              <a:t> рабочих дней</a:t>
            </a:r>
            <a:r>
              <a:rPr lang="en-US" sz="1500" i="1" dirty="0"/>
              <a:t> с </a:t>
            </a:r>
            <a:r>
              <a:rPr lang="en-US" sz="1500" i="1" dirty="0" err="1"/>
              <a:t>момента</a:t>
            </a:r>
            <a:r>
              <a:rPr lang="en-US" sz="1500" i="1" dirty="0"/>
              <a:t> </a:t>
            </a:r>
            <a:r>
              <a:rPr lang="en-US" sz="1500" i="1" dirty="0" err="1"/>
              <a:t>получения</a:t>
            </a:r>
            <a:r>
              <a:rPr lang="en-US" sz="1500" i="1" dirty="0"/>
              <a:t> </a:t>
            </a:r>
            <a:r>
              <a:rPr lang="en-US" sz="1500" i="1" dirty="0" err="1"/>
              <a:t>мотивированного</a:t>
            </a:r>
            <a:r>
              <a:rPr lang="en-US" sz="1500" i="1" dirty="0"/>
              <a:t> </a:t>
            </a:r>
            <a:r>
              <a:rPr lang="en-US" sz="1500" i="1" dirty="0" err="1"/>
              <a:t>заявления</a:t>
            </a:r>
            <a:r>
              <a:rPr lang="en-US" sz="1500" i="1" dirty="0"/>
              <a:t>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40012" y="6356350"/>
            <a:ext cx="11655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Слайд № 1</a:t>
            </a:r>
          </a:p>
        </p:txBody>
      </p:sp>
      <p:pic>
        <p:nvPicPr>
          <p:cNvPr id="7" name="Picture 6" descr="Серые бумажные самолетики и желтый, летящий в противоположном направлении">
            <a:extLst>
              <a:ext uri="{FF2B5EF4-FFF2-40B4-BE49-F238E27FC236}">
                <a16:creationId xmlns:a16="http://schemas.microsoft.com/office/drawing/2014/main" id="{5F2000DE-2A67-4367-BA29-AA7FAF6D14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26" r="30243" b="-1"/>
          <a:stretch/>
        </p:blipFill>
        <p:spPr>
          <a:xfrm>
            <a:off x="5877318" y="10"/>
            <a:ext cx="6311506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72711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1"/>
            <a:ext cx="12188825" cy="692695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ru-RU" altLang="ru-RU" sz="2400" b="1" dirty="0">
                <a:latin typeface="Arial" panose="020B0604020202020204" pitchFamily="34" charset="0"/>
              </a:rPr>
              <a:t> Статья 218. Проведение расследования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93811" y="862280"/>
            <a:ext cx="10866818" cy="532448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95220" rIns="0" bIns="57132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 defTabSz="914400"/>
            <a:r>
              <a:rPr lang="ru-RU" altLang="ru-RU" sz="2400" dirty="0">
                <a:solidFill>
                  <a:srgbClr val="000000"/>
                </a:solidFill>
                <a:cs typeface="Arial" panose="020B0604020202020204" pitchFamily="34" charset="0"/>
              </a:rPr>
              <a:t>     Антимонопольный орган до начала расследования регистрирует в уполномоченном органе по правовой статистике и специальным учетам акт о назначении расследования путем его представления территориальному подразделению уполномоченного органа по правовой статистике и специальным учетам, в том числе в электронной форме.</a:t>
            </a:r>
          </a:p>
          <a:p>
            <a:pPr lvl="0" algn="just" defTabSz="914400"/>
            <a:endParaRPr lang="ru-RU" altLang="ru-RU" sz="2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0" algn="just" defTabSz="914400"/>
            <a:r>
              <a:rPr lang="ru-RU" altLang="ru-RU" sz="2400" dirty="0">
                <a:solidFill>
                  <a:srgbClr val="000000"/>
                </a:solidFill>
                <a:cs typeface="Arial" panose="020B0604020202020204" pitchFamily="34" charset="0"/>
              </a:rPr>
              <a:t>  </a:t>
            </a:r>
          </a:p>
          <a:p>
            <a:pPr lvl="0" algn="just" defTabSz="914400"/>
            <a:r>
              <a:rPr lang="ru-RU" altLang="ru-RU" sz="2400" dirty="0">
                <a:solidFill>
                  <a:srgbClr val="000000"/>
                </a:solidFill>
                <a:cs typeface="Arial" panose="020B0604020202020204" pitchFamily="34" charset="0"/>
              </a:rPr>
              <a:t>   Антимонопольный орган в ходе расследования может принять решение об объединении нескольких расследований в одно или о выделении и проведении отдельного расследования.</a:t>
            </a:r>
          </a:p>
          <a:p>
            <a:pPr lvl="0" algn="just" defTabSz="914400"/>
            <a:endParaRPr lang="ru-RU" altLang="ru-RU" sz="2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0" algn="just" defTabSz="914400"/>
            <a:endParaRPr lang="ru-RU" altLang="ru-RU" sz="2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0" algn="just" defTabSz="914400"/>
            <a:r>
              <a:rPr lang="ru-RU" altLang="ru-RU" sz="2400" i="1" dirty="0">
                <a:solidFill>
                  <a:srgbClr val="000000"/>
                </a:solidFill>
                <a:cs typeface="Arial" panose="020B0604020202020204" pitchFamily="34" charset="0"/>
              </a:rPr>
              <a:t>    «7. Срок проведения объединенного расследования исчисляется </a:t>
            </a:r>
            <a:r>
              <a:rPr lang="ru-RU" altLang="ru-RU" sz="2400" i="1" dirty="0">
                <a:solidFill>
                  <a:srgbClr val="FF6600"/>
                </a:solidFill>
                <a:cs typeface="Arial" panose="020B0604020202020204" pitchFamily="34" charset="0"/>
              </a:rPr>
              <a:t>со дня начала проведения первого по времени расследования</a:t>
            </a:r>
            <a:r>
              <a:rPr lang="ru-RU" altLang="ru-RU" sz="2400" i="1" dirty="0">
                <a:solidFill>
                  <a:srgbClr val="000000"/>
                </a:solidFill>
                <a:cs typeface="Arial" panose="020B0604020202020204" pitchFamily="34" charset="0"/>
              </a:rPr>
              <a:t>.»</a:t>
            </a:r>
            <a:endParaRPr kumimoji="0" lang="ru-RU" altLang="ru-RU" sz="4400" b="1" i="1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5" name="Стрелка: вниз 4">
            <a:extLst>
              <a:ext uri="{FF2B5EF4-FFF2-40B4-BE49-F238E27FC236}">
                <a16:creationId xmlns:a16="http://schemas.microsoft.com/office/drawing/2014/main" id="{0601C095-595C-4BDC-AA65-A4C49B7B2849}"/>
              </a:ext>
            </a:extLst>
          </p:cNvPr>
          <p:cNvSpPr/>
          <p:nvPr/>
        </p:nvSpPr>
        <p:spPr>
          <a:xfrm>
            <a:off x="5302324" y="4725144"/>
            <a:ext cx="1152128" cy="576064"/>
          </a:xfrm>
          <a:prstGeom prst="downArrow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6600"/>
              </a:solidFill>
              <a:highlight>
                <a:srgbClr val="FF6600"/>
              </a:highlight>
            </a:endParaRPr>
          </a:p>
        </p:txBody>
      </p:sp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id="{2476D0B2-2F15-48A6-B3FC-DFDB64279FA5}"/>
              </a:ext>
            </a:extLst>
          </p:cNvPr>
          <p:cNvSpPr/>
          <p:nvPr/>
        </p:nvSpPr>
        <p:spPr>
          <a:xfrm>
            <a:off x="5302324" y="2852936"/>
            <a:ext cx="1152128" cy="576064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2">
            <a:extLst>
              <a:ext uri="{FF2B5EF4-FFF2-40B4-BE49-F238E27FC236}">
                <a16:creationId xmlns:a16="http://schemas.microsoft.com/office/drawing/2014/main" id="{4161EB69-5E2B-4260-B77C-AEC409FDA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1069" y="6356351"/>
            <a:ext cx="1079966" cy="365125"/>
          </a:xfrm>
        </p:spPr>
        <p:txBody>
          <a:bodyPr>
            <a:normAutofit/>
          </a:bodyPr>
          <a:lstStyle/>
          <a:p>
            <a:r>
              <a:rPr lang="ru-RU" sz="1400" b="1" i="1" dirty="0">
                <a:solidFill>
                  <a:schemeClr val="tx1"/>
                </a:solidFill>
              </a:rPr>
              <a:t>Слайд № 2</a:t>
            </a:r>
            <a:endParaRPr lang="en-US" sz="1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747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5956" name="Прямая соединительная линия 14"/>
          <p:cNvCxnSpPr>
            <a:cxnSpLocks noChangeShapeType="1"/>
          </p:cNvCxnSpPr>
          <p:nvPr/>
        </p:nvCxnSpPr>
        <p:spPr bwMode="auto">
          <a:xfrm>
            <a:off x="6022975" y="1520458"/>
            <a:ext cx="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5965" name="Rectangle 2"/>
          <p:cNvSpPr>
            <a:spLocks noChangeArrowheads="1"/>
          </p:cNvSpPr>
          <p:nvPr/>
        </p:nvSpPr>
        <p:spPr bwMode="auto">
          <a:xfrm>
            <a:off x="1522412" y="-61043"/>
            <a:ext cx="91440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ru-RU" sz="4200"/>
              <a:t> </a:t>
            </a:r>
            <a:r>
              <a:rPr lang="ru-RU" sz="2400" b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Антимонопольным законодательством запрещены:</a:t>
            </a:r>
            <a:endParaRPr lang="ru-RU" sz="2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-1" y="1"/>
            <a:ext cx="12188825" cy="764703"/>
          </a:xfrm>
          <a:prstGeom prst="rect">
            <a:avLst/>
          </a:prstGeom>
          <a:solidFill>
            <a:srgbClr val="92D050"/>
          </a:solidFill>
        </p:spPr>
        <p:txBody>
          <a:bodyPr>
            <a:noAutofit/>
          </a:bodyPr>
          <a:lstStyle>
            <a:lvl1pPr algn="l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400" b="1" dirty="0">
                <a:latin typeface="Arial" panose="020B0604020202020204" pitchFamily="34" charset="0"/>
              </a:rPr>
              <a:t>Статья 222. Приостановление </a:t>
            </a:r>
            <a:r>
              <a:rPr lang="ru-RU" altLang="ru-RU" sz="2400" b="1" u="sng" dirty="0">
                <a:solidFill>
                  <a:schemeClr val="bg1"/>
                </a:solidFill>
                <a:latin typeface="Arial" panose="020B0604020202020204" pitchFamily="34" charset="0"/>
              </a:rPr>
              <a:t>и возобновление </a:t>
            </a:r>
            <a:r>
              <a:rPr lang="ru-RU" altLang="ru-RU" sz="2400" b="1" dirty="0">
                <a:latin typeface="Arial" panose="020B0604020202020204" pitchFamily="34" charset="0"/>
              </a:rPr>
              <a:t>расследования дела о нарушении законодательства РК в области защиты конкуренции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0419" y="923711"/>
            <a:ext cx="11322625" cy="561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 algn="just"/>
            <a:r>
              <a:rPr lang="ru-RU" sz="1700">
                <a:latin typeface="Arial" panose="020B0604020202020204" pitchFamily="34" charset="0"/>
                <a:cs typeface="Arial" panose="020B0604020202020204" pitchFamily="34" charset="0"/>
              </a:rPr>
              <a:t>Статья дополнена пунктом 1-1 следующего содержания:</a:t>
            </a:r>
          </a:p>
          <a:p>
            <a:pPr indent="447675" algn="just"/>
            <a:endParaRPr lang="ru-RU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47675" algn="just"/>
            <a:r>
              <a:rPr lang="ru-RU" sz="1700" i="1">
                <a:latin typeface="Arial" panose="020B0604020202020204" pitchFamily="34" charset="0"/>
                <a:cs typeface="Arial" panose="020B0604020202020204" pitchFamily="34" charset="0"/>
              </a:rPr>
              <a:t>«1-1. Расследование нарушения законодательства РК в области защиты конкуренции </a:t>
            </a:r>
            <a:r>
              <a:rPr lang="ru-RU" sz="1700" i="1" u="sng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возобновляется в течение трех рабочих дней</a:t>
            </a:r>
            <a:r>
              <a:rPr lang="ru-RU" sz="1700" i="1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indent="447675" algn="just"/>
            <a:endParaRPr lang="ru-RU" sz="1200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47675" algn="just"/>
            <a:r>
              <a:rPr lang="ru-RU" sz="1700" i="1">
                <a:latin typeface="Arial" panose="020B0604020202020204" pitchFamily="34" charset="0"/>
                <a:cs typeface="Arial" panose="020B0604020202020204" pitchFamily="34" charset="0"/>
              </a:rPr>
              <a:t>1) в случаях, предусмотренных подпунктом 1) пункта 1 </a:t>
            </a:r>
            <a:r>
              <a:rPr lang="ru-RU" sz="1700" i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(рассмотрение другого дела судом, антимонопольным органом или органами уголовного преследования)</a:t>
            </a:r>
            <a:r>
              <a:rPr lang="ru-RU" sz="1700" i="1">
                <a:latin typeface="Arial" panose="020B0604020202020204" pitchFamily="34" charset="0"/>
                <a:cs typeface="Arial" panose="020B0604020202020204" pitchFamily="34" charset="0"/>
              </a:rPr>
              <a:t> , – со дня принятия решения антимонопольным органом, органами уголовного преследования, вступления в законную силу судебного акта по другому делу, имеющему значение для расследования нарушения законодательства РК в области защиты конкуренции;</a:t>
            </a:r>
          </a:p>
          <a:p>
            <a:pPr indent="447675" algn="just"/>
            <a:endParaRPr lang="ru-RU" sz="1200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47675" algn="just"/>
            <a:r>
              <a:rPr lang="ru-RU" sz="1700" i="1">
                <a:latin typeface="Arial" panose="020B0604020202020204" pitchFamily="34" charset="0"/>
                <a:cs typeface="Arial" panose="020B0604020202020204" pitchFamily="34" charset="0"/>
              </a:rPr>
              <a:t>2) в случае, предусмотренном подпунктом 2) пункта 1 </a:t>
            </a:r>
            <a:r>
              <a:rPr lang="ru-RU" sz="1700" i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(проведение другого расследования в отношении этого же объекта расследования)</a:t>
            </a:r>
            <a:r>
              <a:rPr lang="ru-RU" sz="1700" i="1">
                <a:latin typeface="Arial" panose="020B0604020202020204" pitchFamily="34" charset="0"/>
                <a:cs typeface="Arial" panose="020B0604020202020204" pitchFamily="34" charset="0"/>
              </a:rPr>
              <a:t>, – со дня завершения другого расследования нарушений законодательства Республики Казахстан в области защиты конкуренции в отношении этого же объекта расследования;</a:t>
            </a:r>
          </a:p>
          <a:p>
            <a:pPr indent="447675" algn="just"/>
            <a:endParaRPr lang="ru-RU" sz="1200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47675" algn="just"/>
            <a:r>
              <a:rPr lang="ru-RU" sz="1700" i="1">
                <a:latin typeface="Arial" panose="020B0604020202020204" pitchFamily="34" charset="0"/>
                <a:cs typeface="Arial" panose="020B0604020202020204" pitchFamily="34" charset="0"/>
              </a:rPr>
              <a:t>3) в случае, предусмотренном подпунктом 3) пункта 1 </a:t>
            </a:r>
            <a:r>
              <a:rPr lang="ru-RU" sz="1700" i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(проведение экспертизы)</a:t>
            </a:r>
            <a:r>
              <a:rPr lang="ru-RU" sz="1700" i="1">
                <a:latin typeface="Arial" panose="020B0604020202020204" pitchFamily="34" charset="0"/>
                <a:cs typeface="Arial" panose="020B0604020202020204" pitchFamily="34" charset="0"/>
              </a:rPr>
              <a:t>, – со дня представления антимонопольному органу заключения эксперта;</a:t>
            </a:r>
          </a:p>
          <a:p>
            <a:pPr indent="447675" algn="just"/>
            <a:endParaRPr lang="ru-RU" sz="1200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47675" algn="just"/>
            <a:r>
              <a:rPr lang="ru-RU" sz="1700" i="1">
                <a:latin typeface="Arial" panose="020B0604020202020204" pitchFamily="34" charset="0"/>
                <a:cs typeface="Arial" panose="020B0604020202020204" pitchFamily="34" charset="0"/>
              </a:rPr>
              <a:t>4) в случаях, предусмотренных подпунктом 4) пункта 1 </a:t>
            </a:r>
            <a:r>
              <a:rPr lang="ru-RU" sz="1700" i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(необходимости проведения анализа состояния конкуренции на товарных рынках)</a:t>
            </a:r>
            <a:r>
              <a:rPr lang="ru-RU" sz="1700" i="1">
                <a:latin typeface="Arial" panose="020B0604020202020204" pitchFamily="34" charset="0"/>
                <a:cs typeface="Arial" panose="020B0604020202020204" pitchFamily="34" charset="0"/>
              </a:rPr>
              <a:t>, – со дня завершения анализа состояния конкуренции на товарном рынке.» </a:t>
            </a:r>
            <a:endParaRPr lang="ru-RU" sz="17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Номер слайда 2">
            <a:extLst>
              <a:ext uri="{FF2B5EF4-FFF2-40B4-BE49-F238E27FC236}">
                <a16:creationId xmlns:a16="http://schemas.microsoft.com/office/drawing/2014/main" id="{AEBBD143-0D44-48D3-99C1-DEE9A6436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1069" y="6356351"/>
            <a:ext cx="1079966" cy="365125"/>
          </a:xfrm>
        </p:spPr>
        <p:txBody>
          <a:bodyPr>
            <a:normAutofit/>
          </a:bodyPr>
          <a:lstStyle/>
          <a:p>
            <a:r>
              <a:rPr lang="ru-RU" sz="1400" b="1" i="1">
                <a:solidFill>
                  <a:schemeClr val="tx1"/>
                </a:solidFill>
              </a:rPr>
              <a:t>Слайд № 3</a:t>
            </a:r>
            <a:endParaRPr lang="en-US" sz="1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42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5956" name="Прямая соединительная линия 14"/>
          <p:cNvCxnSpPr>
            <a:cxnSpLocks noChangeShapeType="1"/>
          </p:cNvCxnSpPr>
          <p:nvPr/>
        </p:nvCxnSpPr>
        <p:spPr bwMode="auto">
          <a:xfrm>
            <a:off x="6022975" y="1520458"/>
            <a:ext cx="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5965" name="Rectangle 2"/>
          <p:cNvSpPr>
            <a:spLocks noChangeArrowheads="1"/>
          </p:cNvSpPr>
          <p:nvPr/>
        </p:nvSpPr>
        <p:spPr bwMode="auto">
          <a:xfrm>
            <a:off x="1522412" y="-61043"/>
            <a:ext cx="91440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Антимонопольным законодательством запрещены: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-1" y="1"/>
            <a:ext cx="12188825" cy="789417"/>
          </a:xfrm>
          <a:prstGeom prst="rect">
            <a:avLst/>
          </a:prstGeom>
          <a:solidFill>
            <a:srgbClr val="92D050"/>
          </a:solidFill>
        </p:spPr>
        <p:txBody>
          <a:bodyPr>
            <a:normAutofit fontScale="90000" lnSpcReduction="10000"/>
          </a:bodyPr>
          <a:lstStyle>
            <a:lvl1pPr algn="l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000" b="1" i="0" u="none" strike="noStrike" kern="1200" cap="none" spc="0" normalizeH="0" baseline="0" noProof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Приостановление </a:t>
            </a:r>
            <a:r>
              <a:rPr kumimoji="0" lang="ru-RU" altLang="ru-RU" sz="2500" b="1" i="0" u="sng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и возобновление</a:t>
            </a:r>
            <a:r>
              <a:rPr kumimoji="0" lang="ru-RU" altLang="ru-RU" sz="2500" b="1" i="0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kumimoji="0" lang="ru-RU" altLang="ru-RU" sz="2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расследования дела о нарушении законодательства РК в области защиты конкуренции</a:t>
            </a:r>
            <a:endParaRPr kumimoji="0" lang="ru-RU" sz="25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9102" y="1366897"/>
            <a:ext cx="11250617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47675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пункт 3 изложен в следующей редакции:</a:t>
            </a:r>
          </a:p>
          <a:p>
            <a:pPr marL="0" marR="0" lvl="0" indent="447675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447675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«3. О приостановлении и возобновлении расследования, а также назначении экспертизы </a:t>
            </a:r>
            <a:r>
              <a:rPr kumimoji="0" lang="ru-RU" sz="2000" b="0" i="1" u="sng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должностные лица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антимонопольного органа, уполномоченные на проведение расследования, выносят определение. </a:t>
            </a:r>
            <a:r>
              <a:rPr kumimoji="0" lang="ru-RU" sz="2000" b="0" i="1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Копия определения о назначении экспертизы</a:t>
            </a:r>
            <a:r>
              <a:rPr kumimoji="0" lang="ru-RU" sz="2000" b="0" i="1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направляется эксперту </a:t>
            </a:r>
            <a:r>
              <a:rPr kumimoji="0" lang="ru-RU" sz="2000" b="0" i="1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объекту расследования</a:t>
            </a:r>
            <a:r>
              <a:rPr kumimoji="0" lang="ru-RU" sz="2000" b="0" i="1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2000" b="0" i="1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течение трех рабочих дней </a:t>
            </a:r>
            <a:r>
              <a:rPr kumimoji="0" lang="ru-RU" sz="2000" b="0" i="1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 дня вынесения такого определения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447675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447675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Копия определения о приостановлении, возобновлении расследования 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нарушений законодательства РК в области защиты конкуренции 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направляется объекту расследования 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течение трех рабочих дней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со дня вынесения такого определения.»</a:t>
            </a:r>
          </a:p>
          <a:p>
            <a:pPr indent="447675" algn="just"/>
            <a:endParaRPr lang="ru-RU" sz="16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47675" algn="just"/>
            <a:endParaRPr lang="ru-R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47675" algn="just"/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Действующая редакция: «3.О приостановлении и возобновлении расследования, а также назначении экспертизы должностное лицо антимонопольного органа выносит определение. Копия определения о назначении экспертизы направляется эксперту в течение трех рабочих дней со дня вынесения такого определения.»</a:t>
            </a:r>
          </a:p>
        </p:txBody>
      </p:sp>
      <p:sp>
        <p:nvSpPr>
          <p:cNvPr id="7" name="Номер слайда 2">
            <a:extLst>
              <a:ext uri="{FF2B5EF4-FFF2-40B4-BE49-F238E27FC236}">
                <a16:creationId xmlns:a16="http://schemas.microsoft.com/office/drawing/2014/main" id="{E0F5D311-C829-4D11-9487-32F837AD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1069" y="6356351"/>
            <a:ext cx="1079966" cy="365125"/>
          </a:xfrm>
        </p:spPr>
        <p:txBody>
          <a:bodyPr>
            <a:normAutofit/>
          </a:bodyPr>
          <a:lstStyle/>
          <a:p>
            <a:r>
              <a:rPr lang="ru-RU" sz="1400" b="1" i="1">
                <a:solidFill>
                  <a:schemeClr val="tx1"/>
                </a:solidFill>
              </a:rPr>
              <a:t>Слайд № 4</a:t>
            </a:r>
            <a:endParaRPr lang="en-US" sz="1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116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7" y="0"/>
            <a:ext cx="1218577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66186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764" y="1153571"/>
            <a:ext cx="3346402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altLang="ru-RU" sz="2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Статья 224. </a:t>
            </a:r>
            <a:r>
              <a:rPr lang="en-US" altLang="ru-RU" sz="28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Решения</a:t>
            </a:r>
            <a:r>
              <a:rPr lang="en-US" altLang="ru-RU" sz="2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антимонопольного органа </a:t>
            </a:r>
            <a:br>
              <a:rPr lang="en-US" altLang="ru-RU" sz="2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altLang="ru-RU" sz="28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по</a:t>
            </a:r>
            <a:r>
              <a:rPr lang="en-US" altLang="ru-RU" sz="2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результатам </a:t>
            </a:r>
            <a:r>
              <a:rPr lang="en-US" altLang="ru-RU" sz="28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расследования</a:t>
            </a:r>
            <a:r>
              <a:rPr lang="en-US" altLang="ru-RU" sz="2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ru-RU" sz="28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нарушений</a:t>
            </a:r>
            <a:r>
              <a:rPr lang="en-US" altLang="ru-RU" sz="2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законодательства РК </a:t>
            </a:r>
            <a:br>
              <a:rPr lang="en-US" altLang="ru-RU" sz="2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altLang="ru-RU" sz="2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в </a:t>
            </a:r>
            <a:r>
              <a:rPr lang="en-US" altLang="ru-RU" sz="28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области</a:t>
            </a:r>
            <a:r>
              <a:rPr lang="en-US" altLang="ru-RU" sz="2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защиты </a:t>
            </a:r>
            <a:r>
              <a:rPr lang="en-US" altLang="ru-RU" sz="28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конкуренции</a:t>
            </a:r>
            <a:endParaRPr lang="en-US" sz="28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48435" y="2455479"/>
            <a:ext cx="4082370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4F00CA-6C38-4298-9CEE-EDF0CEF9E1E8}"/>
              </a:ext>
            </a:extLst>
          </p:cNvPr>
          <p:cNvSpPr txBox="1"/>
          <p:nvPr/>
        </p:nvSpPr>
        <p:spPr>
          <a:xfrm>
            <a:off x="4446149" y="591344"/>
            <a:ext cx="7048863" cy="5585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Регламентированы сроки процедур в рамках согласительной комиссии Антимонопольного органа</a:t>
            </a: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ru-RU" sz="2400" dirty="0">
                <a:solidFill>
                  <a:prstClr val="black"/>
                </a:solidFill>
                <a:latin typeface="Calibri" panose="020F0502020204030204"/>
              </a:rPr>
              <a:t>    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Пункт 2 статьи 224 изложен в следующей редакции:</a:t>
            </a:r>
          </a:p>
          <a:p>
            <a:pPr marL="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«2. В случае обращения объекта расследования в срок не менее чем за двадцать календарных дней до завершения расследования должностное лицо (должностные лица) антимонопольного органа </a:t>
            </a: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не позднее двадцати пяти календарных дней</a:t>
            </a: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со дня получения такого обращения выносит (выносят) на рассмотрение </a:t>
            </a:r>
            <a:r>
              <a:rPr kumimoji="0" lang="ru-RU" sz="2400" b="0" i="1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согласительной комиссии</a:t>
            </a: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проект заключения по результатам расследования нарушений законодательства РК в области защиты конкуренции.</a:t>
            </a: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ru-RU" sz="13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ru-RU" sz="2400" i="1" dirty="0">
                <a:solidFill>
                  <a:prstClr val="black"/>
                </a:solidFill>
                <a:latin typeface="Calibri" panose="020F0502020204030204"/>
              </a:rPr>
              <a:t>     </a:t>
            </a: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Согласительная комиссия рассматривает проект внесенного заключения в срок не более пяти календарных дней со дня внесения на предмет его полноты и качества приведенных в нем доказательств фактов нарушения законодательства РК в области защиты конкуренции с приглашением на заседание лиц, участвующих в расследовании.</a:t>
            </a:r>
          </a:p>
        </p:txBody>
      </p:sp>
      <p:sp>
        <p:nvSpPr>
          <p:cNvPr id="5" name="Номер слайда 2">
            <a:extLst>
              <a:ext uri="{FF2B5EF4-FFF2-40B4-BE49-F238E27FC236}">
                <a16:creationId xmlns:a16="http://schemas.microsoft.com/office/drawing/2014/main" id="{6B112B13-66E0-4B41-86B9-AF4A71695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39079" y="6356350"/>
            <a:ext cx="181176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Слайд</a:t>
            </a: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№ </a:t>
            </a:r>
            <a:r>
              <a:rPr kumimoji="0" lang="ru-RU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endParaRPr kumimoji="0" lang="en-US" sz="12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729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7" y="0"/>
            <a:ext cx="1218577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66186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764" y="1153571"/>
            <a:ext cx="3346402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altLang="ru-RU" sz="2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Статья 224. </a:t>
            </a:r>
            <a:r>
              <a:rPr lang="en-US" altLang="ru-RU" sz="28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Решения</a:t>
            </a:r>
            <a:r>
              <a:rPr lang="en-US" altLang="ru-RU" sz="2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антимонопольного органа </a:t>
            </a:r>
            <a:br>
              <a:rPr lang="en-US" altLang="ru-RU" sz="2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altLang="ru-RU" sz="28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по</a:t>
            </a:r>
            <a:r>
              <a:rPr lang="en-US" altLang="ru-RU" sz="2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результатам </a:t>
            </a:r>
            <a:r>
              <a:rPr lang="en-US" altLang="ru-RU" sz="28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расследования</a:t>
            </a:r>
            <a:r>
              <a:rPr lang="en-US" altLang="ru-RU" sz="2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ru-RU" sz="28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нарушений</a:t>
            </a:r>
            <a:r>
              <a:rPr lang="en-US" altLang="ru-RU" sz="2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законодательства РК </a:t>
            </a:r>
            <a:br>
              <a:rPr lang="en-US" altLang="ru-RU" sz="2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altLang="ru-RU" sz="2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в </a:t>
            </a:r>
            <a:r>
              <a:rPr lang="en-US" altLang="ru-RU" sz="28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области</a:t>
            </a:r>
            <a:r>
              <a:rPr lang="en-US" altLang="ru-RU" sz="2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защиты </a:t>
            </a:r>
            <a:r>
              <a:rPr lang="en-US" altLang="ru-RU" sz="28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конкуренции</a:t>
            </a:r>
            <a:endParaRPr lang="en-US" sz="28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48435" y="2455479"/>
            <a:ext cx="4082370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4F00CA-6C38-4298-9CEE-EDF0CEF9E1E8}"/>
              </a:ext>
            </a:extLst>
          </p:cNvPr>
          <p:cNvSpPr txBox="1"/>
          <p:nvPr/>
        </p:nvSpPr>
        <p:spPr>
          <a:xfrm>
            <a:off x="4446149" y="591344"/>
            <a:ext cx="7184656" cy="5585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R="0" lvl="0" algn="just" defTabSz="9144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ru-RU" sz="2400" b="0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kumimoji="0" lang="en-US" sz="2400" b="0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По результатам рассмотрения проекта заключения согласительная комиссия выносит </a:t>
            </a:r>
            <a:r>
              <a:rPr kumimoji="0" lang="en-US" sz="2400" b="0" i="1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свои</a:t>
            </a:r>
            <a:r>
              <a:rPr kumimoji="0" lang="en-US" sz="2400" b="0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1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замечания</a:t>
            </a:r>
            <a:r>
              <a:rPr kumimoji="0" lang="en-US" sz="2400" b="0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kumimoji="0" lang="en-US" sz="2400" b="0" i="1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рекомендации</a:t>
            </a:r>
            <a:r>
              <a:rPr kumimoji="0" lang="en-US" sz="2400" b="0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1" u="none" strike="noStrike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которые </a:t>
            </a:r>
            <a:r>
              <a:rPr kumimoji="0" lang="en-US" sz="2400" b="0" i="1" u="none" strike="noStrike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оформляются</a:t>
            </a:r>
            <a:r>
              <a:rPr kumimoji="0" lang="en-US" sz="2400" b="0" i="1" u="none" strike="noStrike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1" u="none" strike="noStrike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протоколом</a:t>
            </a:r>
            <a:r>
              <a:rPr kumimoji="0" lang="en-US" sz="2400" b="0" i="1" u="none" strike="noStrike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kumimoji="0" lang="en-US" sz="2400" i="1" u="none" strike="noStrike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kumimoji="0" lang="en-US" sz="2400" i="1" u="none" strike="noStrike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течение</a:t>
            </a:r>
            <a:r>
              <a:rPr kumimoji="0" lang="en-US" sz="2400" i="1" u="none" strike="noStrike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пяти рабочих дней </a:t>
            </a:r>
            <a:r>
              <a:rPr kumimoji="0" lang="en-US" sz="2400" i="1" u="none" strike="noStrike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со</a:t>
            </a:r>
            <a:r>
              <a:rPr kumimoji="0" lang="en-US" sz="2400" i="1" u="none" strike="noStrike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1" u="none" strike="noStrike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дня</a:t>
            </a:r>
            <a:r>
              <a:rPr kumimoji="0" lang="en-US" sz="2400" i="1" u="none" strike="noStrike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1" u="none" strike="noStrike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проведения</a:t>
            </a:r>
            <a:r>
              <a:rPr kumimoji="0" lang="en-US" sz="2400" i="1" u="none" strike="noStrike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1" u="none" strike="noStrike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заседания</a:t>
            </a:r>
            <a:r>
              <a:rPr kumimoji="0" lang="en-US" sz="2400" i="1" u="none" strike="noStrike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1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согласительной</a:t>
            </a:r>
            <a:r>
              <a:rPr kumimoji="0" lang="en-US" sz="2400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1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комиссии</a:t>
            </a:r>
            <a:r>
              <a:rPr kumimoji="0" lang="en-US" sz="2400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1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направляются</a:t>
            </a:r>
            <a:r>
              <a:rPr kumimoji="0" lang="en-US" sz="2400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1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должностному</a:t>
            </a:r>
            <a:r>
              <a:rPr kumimoji="0" lang="en-US" sz="2400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1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лицу</a:t>
            </a:r>
            <a:r>
              <a:rPr kumimoji="0" lang="en-US" sz="2400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kumimoji="0" lang="en-US" sz="2400" i="1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должностным</a:t>
            </a:r>
            <a:r>
              <a:rPr kumimoji="0" lang="en-US" sz="2400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1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лицам</a:t>
            </a:r>
            <a:r>
              <a:rPr kumimoji="0" lang="en-US" sz="2400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kumimoji="0" lang="en-US" sz="2400" i="1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  <a:r>
              <a:rPr kumimoji="0" lang="en-US" sz="2400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1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работы</a:t>
            </a:r>
            <a:r>
              <a:rPr kumimoji="0" lang="en-US" sz="2400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R="0" lvl="0" algn="just" defTabSz="9144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ru-RU" sz="2400" i="1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just" defTabSz="9144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ru-RU" sz="2400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kumimoji="0" lang="en-US" sz="2400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kumimoji="0" lang="en-US" sz="2400" i="1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случае</a:t>
            </a:r>
            <a:r>
              <a:rPr kumimoji="0" lang="en-US" sz="2400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1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несогласия</a:t>
            </a:r>
            <a:r>
              <a:rPr kumimoji="0" lang="en-US" sz="2400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с </a:t>
            </a:r>
            <a:r>
              <a:rPr kumimoji="0" lang="en-US" sz="2400" i="1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замечаниями</a:t>
            </a:r>
            <a:r>
              <a:rPr kumimoji="0" lang="en-US" sz="2400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kumimoji="0" lang="en-US" sz="2400" i="1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рекомендациями</a:t>
            </a:r>
            <a:r>
              <a:rPr kumimoji="0" lang="en-US" sz="2400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1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согласительной</a:t>
            </a:r>
            <a:r>
              <a:rPr kumimoji="0" lang="en-US" sz="2400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1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комиссии</a:t>
            </a:r>
            <a:r>
              <a:rPr kumimoji="0" lang="en-US" sz="2400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1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должностное</a:t>
            </a:r>
            <a:r>
              <a:rPr kumimoji="0" lang="en-US" sz="2400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1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лицо</a:t>
            </a:r>
            <a:r>
              <a:rPr kumimoji="0" lang="en-US" sz="2400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kumimoji="0" lang="en-US" sz="2400" i="1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должностные</a:t>
            </a:r>
            <a:r>
              <a:rPr kumimoji="0" lang="en-US" sz="2400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1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лица</a:t>
            </a:r>
            <a:r>
              <a:rPr kumimoji="0" lang="en-US" sz="2400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kumimoji="0" lang="en-US" sz="2400" i="1" u="none" strike="noStrike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kumimoji="0" lang="en-US" sz="2400" i="1" u="none" strike="noStrike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течение</a:t>
            </a:r>
            <a:r>
              <a:rPr kumimoji="0" lang="en-US" sz="2400" i="1" u="none" strike="noStrike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пяти рабочих дней </a:t>
            </a:r>
            <a:r>
              <a:rPr kumimoji="0" lang="en-US" sz="2400" i="1" u="none" strike="noStrike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формирует</a:t>
            </a:r>
            <a:r>
              <a:rPr kumimoji="0" lang="en-US" sz="2400" i="1" u="none" strike="noStrike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kumimoji="0" lang="en-US" sz="2400" i="1" u="none" strike="noStrike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формируют</a:t>
            </a:r>
            <a:r>
              <a:rPr kumimoji="0" lang="en-US" sz="2400" i="1" u="none" strike="noStrike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kumimoji="0" lang="en-US" sz="2400" i="1" u="none" strike="noStrike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мотивированное</a:t>
            </a:r>
            <a:r>
              <a:rPr kumimoji="0" lang="en-US" sz="2400" i="1" u="none" strike="noStrike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заключение</a:t>
            </a:r>
            <a:r>
              <a:rPr kumimoji="0" lang="en-US" sz="2400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2400" i="1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которое</a:t>
            </a:r>
            <a:r>
              <a:rPr kumimoji="0" lang="en-US" sz="2400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1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подлежит</a:t>
            </a:r>
            <a:r>
              <a:rPr kumimoji="0" lang="en-US" sz="2400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1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рассмотрению</a:t>
            </a:r>
            <a:r>
              <a:rPr kumimoji="0" lang="en-US" sz="2400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1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согласительной</a:t>
            </a:r>
            <a:r>
              <a:rPr kumimoji="0" lang="en-US" sz="2400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1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комиссией</a:t>
            </a:r>
            <a:r>
              <a:rPr kumimoji="0" lang="en-US" sz="2400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1" u="none" strike="noStrike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kumimoji="0" lang="en-US" sz="2400" i="1" u="none" strike="noStrike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срок</a:t>
            </a:r>
            <a:r>
              <a:rPr kumimoji="0" lang="en-US" sz="2400" i="1" u="none" strike="noStrike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kumimoji="0" lang="en-US" sz="2400" i="1" u="none" strike="noStrike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более</a:t>
            </a:r>
            <a:r>
              <a:rPr kumimoji="0" lang="en-US" sz="2400" i="1" u="none" strike="noStrike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пяти рабочих дней </a:t>
            </a:r>
            <a:r>
              <a:rPr kumimoji="0" lang="en-US" sz="2400" i="1" u="none" strike="noStrike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со</a:t>
            </a:r>
            <a:r>
              <a:rPr kumimoji="0" lang="en-US" sz="2400" i="1" u="none" strike="noStrike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1" u="none" strike="noStrike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дня</a:t>
            </a:r>
            <a:r>
              <a:rPr kumimoji="0" lang="en-US" sz="2400" i="1" u="none" strike="noStrike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1" u="none" strike="noStrike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формирования</a:t>
            </a:r>
            <a:r>
              <a:rPr kumimoji="0" lang="en-US" sz="2400" i="1" u="none" strike="noStrike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1" u="none" strike="noStrike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мотивированного</a:t>
            </a:r>
            <a:r>
              <a:rPr kumimoji="0" lang="en-US" sz="2400" i="1" u="none" strike="noStrike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заключения </a:t>
            </a:r>
            <a:r>
              <a:rPr kumimoji="0" lang="en-US" sz="2400" b="0" i="1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должностным</a:t>
            </a:r>
            <a:r>
              <a:rPr kumimoji="0" lang="en-US" sz="2400" b="0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1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лицом</a:t>
            </a:r>
            <a:r>
              <a:rPr kumimoji="0" lang="en-US" sz="2400" b="0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kumimoji="0" lang="en-US" sz="2400" b="0" i="1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должностными</a:t>
            </a:r>
            <a:r>
              <a:rPr kumimoji="0" lang="en-US" sz="2400" b="0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1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лицами</a:t>
            </a:r>
            <a:r>
              <a:rPr kumimoji="0" lang="en-US" sz="2400" b="0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).»</a:t>
            </a:r>
          </a:p>
        </p:txBody>
      </p:sp>
      <p:sp>
        <p:nvSpPr>
          <p:cNvPr id="5" name="Номер слайда 2">
            <a:extLst>
              <a:ext uri="{FF2B5EF4-FFF2-40B4-BE49-F238E27FC236}">
                <a16:creationId xmlns:a16="http://schemas.microsoft.com/office/drawing/2014/main" id="{6B112B13-66E0-4B41-86B9-AF4A71695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39079" y="6356350"/>
            <a:ext cx="181176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defTabSz="91440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1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Слайд № 6</a:t>
            </a:r>
          </a:p>
        </p:txBody>
      </p:sp>
    </p:spTree>
    <p:extLst>
      <p:ext uri="{BB962C8B-B14F-4D97-AF65-F5344CB8AC3E}">
        <p14:creationId xmlns:p14="http://schemas.microsoft.com/office/powerpoint/2010/main" val="3079160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1"/>
            <a:ext cx="12188825" cy="692695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ru-RU" altLang="ru-RU" sz="2400" b="1" dirty="0">
                <a:latin typeface="Arial" panose="020B0604020202020204" pitchFamily="34" charset="0"/>
              </a:rPr>
              <a:t>Статья 177. Понятие недобросовестной конкуренции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B2CDF2BA-DB91-4708-8C04-60B7ADCA4F3B}"/>
              </a:ext>
            </a:extLst>
          </p:cNvPr>
          <p:cNvGrpSpPr/>
          <p:nvPr/>
        </p:nvGrpSpPr>
        <p:grpSpPr>
          <a:xfrm>
            <a:off x="2467410" y="908720"/>
            <a:ext cx="7254005" cy="947194"/>
            <a:chOff x="2235145" y="216022"/>
            <a:chExt cx="7254005" cy="94719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14882B5F-CCA2-4565-BFD3-70FED8F3B239}"/>
                </a:ext>
              </a:extLst>
            </p:cNvPr>
            <p:cNvSpPr/>
            <p:nvPr/>
          </p:nvSpPr>
          <p:spPr>
            <a:xfrm>
              <a:off x="2235145" y="216022"/>
              <a:ext cx="7254005" cy="947194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75000"/>
              </a:schemeClr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Прямоугольник: скругленные углы 4">
              <a:extLst>
                <a:ext uri="{FF2B5EF4-FFF2-40B4-BE49-F238E27FC236}">
                  <a16:creationId xmlns:a16="http://schemas.microsoft.com/office/drawing/2014/main" id="{D014BE50-F089-47C3-93F2-AF86D87C4BD4}"/>
                </a:ext>
              </a:extLst>
            </p:cNvPr>
            <p:cNvSpPr txBox="1"/>
            <p:nvPr/>
          </p:nvSpPr>
          <p:spPr>
            <a:xfrm>
              <a:off x="2262887" y="243764"/>
              <a:ext cx="7198521" cy="89171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В целях унификации, п. 1 ст. 177 ПК изложен в редакции установленной Договором о ЕЭС</a:t>
              </a: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7F78C96D-11AC-49E9-A4E9-3E909A6E2E5D}"/>
              </a:ext>
            </a:extLst>
          </p:cNvPr>
          <p:cNvGrpSpPr/>
          <p:nvPr/>
        </p:nvGrpSpPr>
        <p:grpSpPr>
          <a:xfrm>
            <a:off x="1596629" y="2534445"/>
            <a:ext cx="9073007" cy="1368152"/>
            <a:chOff x="2235145" y="216022"/>
            <a:chExt cx="7254005" cy="947194"/>
          </a:xfrm>
          <a:solidFill>
            <a:srgbClr val="92D05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8796C74F-0020-47DB-9EB0-90AD0FB0BC10}"/>
                </a:ext>
              </a:extLst>
            </p:cNvPr>
            <p:cNvSpPr/>
            <p:nvPr/>
          </p:nvSpPr>
          <p:spPr>
            <a:xfrm>
              <a:off x="2235145" y="216022"/>
              <a:ext cx="7254005" cy="947194"/>
            </a:xfrm>
            <a:prstGeom prst="roundRect">
              <a:avLst>
                <a:gd name="adj" fmla="val 10000"/>
              </a:avLst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Прямоугольник: скругленные углы 4">
              <a:extLst>
                <a:ext uri="{FF2B5EF4-FFF2-40B4-BE49-F238E27FC236}">
                  <a16:creationId xmlns:a16="http://schemas.microsoft.com/office/drawing/2014/main" id="{9CEBD8DD-EA22-45D0-AEB2-050618E412CC}"/>
                </a:ext>
              </a:extLst>
            </p:cNvPr>
            <p:cNvSpPr txBox="1"/>
            <p:nvPr/>
          </p:nvSpPr>
          <p:spPr>
            <a:xfrm>
              <a:off x="2262887" y="243764"/>
              <a:ext cx="7198521" cy="89171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Недобросовестной конкуренцией являются любые направленные на приобретение преимуществ в предпринимательской деятельности действия субъекта рынка (группы лиц) или нескольких субъектов рынка (группы лиц)</a:t>
              </a:r>
            </a:p>
          </p:txBody>
        </p:sp>
      </p:grpSp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4A2352EB-F6BA-42E6-A248-D27E1DB609A5}"/>
              </a:ext>
            </a:extLst>
          </p:cNvPr>
          <p:cNvSpPr/>
          <p:nvPr/>
        </p:nvSpPr>
        <p:spPr>
          <a:xfrm rot="5400000">
            <a:off x="5576485" y="1864240"/>
            <a:ext cx="498511" cy="614785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66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1EEBE4-0BB5-4CE4-B570-589CA4EE1697}"/>
              </a:ext>
            </a:extLst>
          </p:cNvPr>
          <p:cNvSpPr txBox="1"/>
          <p:nvPr/>
        </p:nvSpPr>
        <p:spPr>
          <a:xfrm>
            <a:off x="693812" y="6048574"/>
            <a:ext cx="102971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      Действующая редакция: Недобросовестной конкуренцией являются любые действия в конкуренции, направленные на достижение или предоставление неправомерных преимуществ. Недобросовестная конкуренция запрещается.</a:t>
            </a: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D1249728-8C35-4A2F-935C-0B4EFDDC1335}"/>
              </a:ext>
            </a:extLst>
          </p:cNvPr>
          <p:cNvGrpSpPr/>
          <p:nvPr/>
        </p:nvGrpSpPr>
        <p:grpSpPr>
          <a:xfrm>
            <a:off x="477788" y="4364497"/>
            <a:ext cx="5256584" cy="1379849"/>
            <a:chOff x="2312406" y="2585001"/>
            <a:chExt cx="4797942" cy="3058478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id="{6346AFB0-4792-4E2F-90FA-18FA65D29470}"/>
                </a:ext>
              </a:extLst>
            </p:cNvPr>
            <p:cNvSpPr/>
            <p:nvPr/>
          </p:nvSpPr>
          <p:spPr>
            <a:xfrm>
              <a:off x="2312406" y="2585001"/>
              <a:ext cx="4797942" cy="3058478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75000"/>
              </a:schemeClr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Прямоугольник: скругленные углы 4">
              <a:extLst>
                <a:ext uri="{FF2B5EF4-FFF2-40B4-BE49-F238E27FC236}">
                  <a16:creationId xmlns:a16="http://schemas.microsoft.com/office/drawing/2014/main" id="{A366FFF8-8F79-4B5F-B96B-38A4BDD194D4}"/>
                </a:ext>
              </a:extLst>
            </p:cNvPr>
            <p:cNvSpPr txBox="1"/>
            <p:nvPr/>
          </p:nvSpPr>
          <p:spPr>
            <a:xfrm>
              <a:off x="2401986" y="2674581"/>
              <a:ext cx="4618782" cy="287931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>
                  <a:latin typeface="Arial" panose="020B0604020202020204" pitchFamily="34" charset="0"/>
                  <a:cs typeface="Arial" panose="020B0604020202020204" pitchFamily="34" charset="0"/>
                </a:rPr>
                <a:t>которые противоречат законодательству РК, обычаям делового оборота, требованиям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добропоряодочнсти</a:t>
              </a:r>
              <a:r>
                <a:rPr lang="ru-RU" kern="1200" dirty="0">
                  <a:latin typeface="Arial" panose="020B0604020202020204" pitchFamily="34" charset="0"/>
                  <a:cs typeface="Arial" panose="020B0604020202020204" pitchFamily="34" charset="0"/>
                </a:rPr>
                <a:t>, разумности и справедливости</a:t>
              </a: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36DDDFED-4CA2-4022-8CC4-498466BA15E2}"/>
              </a:ext>
            </a:extLst>
          </p:cNvPr>
          <p:cNvGrpSpPr/>
          <p:nvPr/>
        </p:nvGrpSpPr>
        <p:grpSpPr>
          <a:xfrm>
            <a:off x="6132625" y="4396226"/>
            <a:ext cx="5434395" cy="1348120"/>
            <a:chOff x="0" y="724883"/>
            <a:chExt cx="11148648" cy="4459692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id="{8F1D5244-4B31-4199-9FC3-6198DF796C41}"/>
                </a:ext>
              </a:extLst>
            </p:cNvPr>
            <p:cNvSpPr/>
            <p:nvPr/>
          </p:nvSpPr>
          <p:spPr>
            <a:xfrm>
              <a:off x="0" y="724883"/>
              <a:ext cx="11148648" cy="4459692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75000"/>
              </a:schemeClr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Прямоугольник: скругленные углы 4">
              <a:extLst>
                <a:ext uri="{FF2B5EF4-FFF2-40B4-BE49-F238E27FC236}">
                  <a16:creationId xmlns:a16="http://schemas.microsoft.com/office/drawing/2014/main" id="{7A20314B-0000-425C-888F-1130904970E0}"/>
                </a:ext>
              </a:extLst>
            </p:cNvPr>
            <p:cNvSpPr txBox="1"/>
            <p:nvPr/>
          </p:nvSpPr>
          <p:spPr>
            <a:xfrm>
              <a:off x="130620" y="855503"/>
              <a:ext cx="10887408" cy="419845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kern="1200" dirty="0">
                  <a:latin typeface="Arial" panose="020B0604020202020204" pitchFamily="34" charset="0"/>
                  <a:cs typeface="Arial" panose="020B0604020202020204" pitchFamily="34" charset="0"/>
                </a:rPr>
                <a:t>и причинили или могут причинить ущерб другим субъектам рынка – конкурентам либо нанесли или могут нанести вред их деловой репутации.</a:t>
              </a:r>
            </a:p>
          </p:txBody>
        </p:sp>
      </p:grp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57717FF1-9F7A-4F50-8669-87E6DCA4CE67}"/>
              </a:ext>
            </a:extLst>
          </p:cNvPr>
          <p:cNvCxnSpPr/>
          <p:nvPr/>
        </p:nvCxnSpPr>
        <p:spPr>
          <a:xfrm flipH="1">
            <a:off x="4294212" y="4005064"/>
            <a:ext cx="504056" cy="2160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0165F32B-E5B5-4186-9AF4-C80B7283EEBD}"/>
              </a:ext>
            </a:extLst>
          </p:cNvPr>
          <p:cNvCxnSpPr>
            <a:cxnSpLocks/>
          </p:cNvCxnSpPr>
          <p:nvPr/>
        </p:nvCxnSpPr>
        <p:spPr>
          <a:xfrm>
            <a:off x="7750596" y="3974605"/>
            <a:ext cx="504056" cy="2464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Номер слайда 2">
            <a:extLst>
              <a:ext uri="{FF2B5EF4-FFF2-40B4-BE49-F238E27FC236}">
                <a16:creationId xmlns:a16="http://schemas.microsoft.com/office/drawing/2014/main" id="{9B6A91B5-098A-4DD6-80F8-042EE13B4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1069" y="6356351"/>
            <a:ext cx="1079966" cy="365125"/>
          </a:xfrm>
        </p:spPr>
        <p:txBody>
          <a:bodyPr>
            <a:normAutofit/>
          </a:bodyPr>
          <a:lstStyle/>
          <a:p>
            <a:r>
              <a:rPr lang="ru-RU" sz="1400" b="1" i="1" dirty="0">
                <a:solidFill>
                  <a:schemeClr val="tx1"/>
                </a:solidFill>
              </a:rPr>
              <a:t>Слайд № 7</a:t>
            </a:r>
            <a:endParaRPr lang="en-US" sz="1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735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ight Triangle 65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4486" y="3335867"/>
            <a:ext cx="3290983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6" y="623275"/>
            <a:ext cx="10902214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4906" y="1008993"/>
            <a:ext cx="9229006" cy="35420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endParaRPr lang="en-US" sz="80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defTabSz="914400"/>
            <a:r>
              <a:rPr lang="en-US" sz="8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71480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10469</TotalTime>
  <Words>1005</Words>
  <Application>Microsoft Office PowerPoint</Application>
  <PresentationFormat>Произвольный</PresentationFormat>
  <Paragraphs>81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Trebuchet MS</vt:lpstr>
      <vt:lpstr>Wingdings 3</vt:lpstr>
      <vt:lpstr>Аспект</vt:lpstr>
      <vt:lpstr>Тема Office</vt:lpstr>
      <vt:lpstr>Оформление по умолчанию</vt:lpstr>
      <vt:lpstr>Презентация PowerPoint</vt:lpstr>
      <vt:lpstr>Статья 90-7. Права сотрудников антимонопольного органа</vt:lpstr>
      <vt:lpstr> Статья 218. Проведение расследования</vt:lpstr>
      <vt:lpstr>Презентация PowerPoint</vt:lpstr>
      <vt:lpstr>Презентация PowerPoint</vt:lpstr>
      <vt:lpstr>Статья 224. Решения антимонопольного органа  по результатам расследования нарушений законодательства РК  в области защиты конкуренции</vt:lpstr>
      <vt:lpstr>Статья 224. Решения антимонопольного органа  по результатам расследования нарушений законодательства РК  в области защиты конкуренции</vt:lpstr>
      <vt:lpstr>Статья 177. Понятие недобросовестной конкуренции</vt:lpstr>
      <vt:lpstr> БЛАГОДАРЮ ЗА ВНИМАНИЕ!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SlideModel PowerPoint Wide</dc:title>
  <dc:creator>Julian</dc:creator>
  <cp:lastModifiedBy>Yelena</cp:lastModifiedBy>
  <cp:revision>423</cp:revision>
  <cp:lastPrinted>2017-06-02T05:46:11Z</cp:lastPrinted>
  <dcterms:created xsi:type="dcterms:W3CDTF">2013-09-12T13:05:01Z</dcterms:created>
  <dcterms:modified xsi:type="dcterms:W3CDTF">2022-02-11T04:38:13Z</dcterms:modified>
</cp:coreProperties>
</file>